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4" r:id="rId3"/>
    <p:sldId id="265" r:id="rId4"/>
    <p:sldId id="263" r:id="rId5"/>
    <p:sldId id="262" r:id="rId6"/>
    <p:sldId id="261" r:id="rId7"/>
    <p:sldId id="260" r:id="rId8"/>
    <p:sldId id="258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2" r:id="rId22"/>
    <p:sldId id="279" r:id="rId23"/>
    <p:sldId id="280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Projected Sales Target for FY 25-26  - 20Cr.</a:t>
            </a:r>
          </a:p>
        </c:rich>
      </c:tx>
      <c:layout>
        <c:manualLayout>
          <c:xMode val="edge"/>
          <c:yMode val="edge"/>
          <c:x val="0.10759379562114929"/>
          <c:y val="3.1804298611629672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Projected Sales Target 24-25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C0BA-4A0E-A452-84511A1F9D4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0BA-4A0E-A452-84511A1F9D49}"/>
                </c:ext>
              </c:extLst>
            </c:dLbl>
            <c:dLbl>
              <c:idx val="3"/>
              <c:layout>
                <c:manualLayout>
                  <c:x val="9.286224532556811E-2"/>
                  <c:y val="6.176590579188833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0BA-4A0E-A452-84511A1F9D49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2.5</c:v>
                </c:pt>
                <c:pt idx="2">
                  <c:v>3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BA-4A0E-A452-84511A1F9D4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IN" baseline="0" dirty="0"/>
              <a:t>GROWTH CHART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Quarter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FY  21-22</c:v>
                </c:pt>
                <c:pt idx="1">
                  <c:v>FY  22-23</c:v>
                </c:pt>
                <c:pt idx="2">
                  <c:v>FY  23-24</c:v>
                </c:pt>
                <c:pt idx="3">
                  <c:v>FY  24-25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3.6</c:v>
                </c:pt>
                <c:pt idx="1">
                  <c:v>3.3</c:v>
                </c:pt>
                <c:pt idx="2">
                  <c:v>3.8</c:v>
                </c:pt>
                <c:pt idx="3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5C-462F-ACB9-625CEAD776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Quarter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FY  21-22</c:v>
                </c:pt>
                <c:pt idx="1">
                  <c:v>FY  22-23</c:v>
                </c:pt>
                <c:pt idx="2">
                  <c:v>FY  23-24</c:v>
                </c:pt>
                <c:pt idx="3">
                  <c:v>FY  24-25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3.3</c:v>
                </c:pt>
                <c:pt idx="1">
                  <c:v>3.5</c:v>
                </c:pt>
                <c:pt idx="2">
                  <c:v>4</c:v>
                </c:pt>
                <c:pt idx="3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5C-462F-ACB9-625CEAD776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Quarter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FY  21-22</c:v>
                </c:pt>
                <c:pt idx="1">
                  <c:v>FY  22-23</c:v>
                </c:pt>
                <c:pt idx="2">
                  <c:v>FY  23-24</c:v>
                </c:pt>
                <c:pt idx="3">
                  <c:v>FY  24-25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2.4</c:v>
                </c:pt>
                <c:pt idx="1">
                  <c:v>2.8</c:v>
                </c:pt>
                <c:pt idx="2">
                  <c:v>3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5C-462F-ACB9-625CEAD776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Quarter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FY  21-22</c:v>
                </c:pt>
                <c:pt idx="1">
                  <c:v>FY  22-23</c:v>
                </c:pt>
                <c:pt idx="2">
                  <c:v>FY  23-24</c:v>
                </c:pt>
                <c:pt idx="3">
                  <c:v>FY  24-25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2.5</c:v>
                </c:pt>
                <c:pt idx="1">
                  <c:v>3.5</c:v>
                </c:pt>
                <c:pt idx="2">
                  <c:v>3.2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5C-462F-ACB9-625CEAD77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6145280"/>
        <c:axId val="236159360"/>
        <c:axId val="0"/>
      </c:bar3DChart>
      <c:catAx>
        <c:axId val="2361452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59360"/>
        <c:crosses val="autoZero"/>
        <c:auto val="1"/>
        <c:lblAlgn val="ctr"/>
        <c:lblOffset val="100"/>
        <c:noMultiLvlLbl val="0"/>
      </c:catAx>
      <c:valAx>
        <c:axId val="23615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452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C5BB898-E7C6-4E8F-BE23-0E0E2239D6F1}" type="datetimeFigureOut">
              <a:rPr lang="en-IN" smtClean="0"/>
              <a:t>20-03-2026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24966DB-78E2-4A3E-977B-4A6FFDE76A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254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966DB-78E2-4A3E-977B-4A6FFDE76A48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5474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8620" y="782114"/>
            <a:ext cx="10994760" cy="2239671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8620" y="3429001"/>
            <a:ext cx="10994760" cy="1018033"/>
          </a:xfrm>
        </p:spPr>
        <p:txBody>
          <a:bodyPr>
            <a:normAutofit/>
          </a:bodyPr>
          <a:lstStyle>
            <a:lvl1pPr marL="0" indent="0" algn="l">
              <a:buNone/>
              <a:defRPr sz="3733" b="0" i="0">
                <a:solidFill>
                  <a:srgbClr val="0070C0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39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228" y="374901"/>
            <a:ext cx="10587545" cy="1018033"/>
          </a:xfrm>
        </p:spPr>
        <p:txBody>
          <a:bodyPr>
            <a:normAutofit/>
          </a:bodyPr>
          <a:lstStyle>
            <a:lvl1pPr algn="l">
              <a:defRPr sz="48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227" y="1800147"/>
            <a:ext cx="10587547" cy="4479347"/>
          </a:xfrm>
        </p:spPr>
        <p:txBody>
          <a:bodyPr/>
          <a:lstStyle>
            <a:lvl1pPr algn="l">
              <a:defRPr sz="3733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4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9113" y="374901"/>
            <a:ext cx="8144267" cy="1221639"/>
          </a:xfrm>
          <a:noFill/>
        </p:spPr>
        <p:txBody>
          <a:bodyPr>
            <a:normAutofit/>
          </a:bodyPr>
          <a:lstStyle>
            <a:lvl1pPr algn="l">
              <a:defRPr sz="480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9113" y="1596541"/>
            <a:ext cx="8144267" cy="4681415"/>
          </a:xfrm>
        </p:spPr>
        <p:txBody>
          <a:bodyPr/>
          <a:lstStyle>
            <a:lvl1pPr algn="l">
              <a:defRPr sz="3733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7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0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20" y="374901"/>
            <a:ext cx="10994760" cy="1018033"/>
          </a:xfrm>
        </p:spPr>
        <p:txBody>
          <a:bodyPr>
            <a:normAutofit/>
          </a:bodyPr>
          <a:lstStyle>
            <a:lvl1pPr algn="l">
              <a:defRPr sz="48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836" y="2188319"/>
            <a:ext cx="5386917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836" y="2818180"/>
            <a:ext cx="5386917" cy="3035059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  <a:lvl2pPr algn="ctr">
              <a:defRPr sz="2667">
                <a:solidFill>
                  <a:schemeClr val="tx1"/>
                </a:solidFill>
              </a:defRPr>
            </a:lvl2pPr>
            <a:lvl3pPr algn="ctr">
              <a:defRPr sz="2400">
                <a:solidFill>
                  <a:schemeClr val="tx1"/>
                </a:solidFill>
              </a:defRPr>
            </a:lvl3pPr>
            <a:lvl4pPr algn="ctr">
              <a:defRPr sz="2133">
                <a:solidFill>
                  <a:schemeClr val="tx1"/>
                </a:solidFill>
              </a:defRPr>
            </a:lvl4pPr>
            <a:lvl5pPr algn="ctr"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188319"/>
            <a:ext cx="5389033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2818180"/>
            <a:ext cx="5389033" cy="3035059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  <a:lvl2pPr algn="ctr">
              <a:defRPr sz="2667">
                <a:solidFill>
                  <a:schemeClr val="tx1"/>
                </a:solidFill>
              </a:defRPr>
            </a:lvl2pPr>
            <a:lvl3pPr algn="ctr">
              <a:defRPr sz="2400">
                <a:solidFill>
                  <a:schemeClr val="tx1"/>
                </a:solidFill>
              </a:defRPr>
            </a:lvl3pPr>
            <a:lvl4pPr algn="ctr">
              <a:defRPr sz="2133">
                <a:solidFill>
                  <a:schemeClr val="tx1"/>
                </a:solidFill>
              </a:defRPr>
            </a:lvl4pPr>
            <a:lvl5pPr algn="ctr"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8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5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72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8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54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219" y="3692525"/>
            <a:ext cx="195156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5231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0B31E-348D-4099-93D4-096582C27FA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2BA20-D58E-4D05-9F46-A178B014219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/>
        </p:nvSpPr>
        <p:spPr>
          <a:xfrm>
            <a:off x="-12200" y="6951663"/>
            <a:ext cx="111861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867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3168646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7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8.png"/><Relationship Id="rId7" Type="http://schemas.openxmlformats.org/officeDocument/2006/relationships/image" Target="../media/image5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ADEFEA-A1A3-5AE9-17E2-32B783669195}"/>
              </a:ext>
            </a:extLst>
          </p:cNvPr>
          <p:cNvSpPr/>
          <p:nvPr/>
        </p:nvSpPr>
        <p:spPr>
          <a:xfrm>
            <a:off x="4069618" y="2430334"/>
            <a:ext cx="3555529" cy="3087705"/>
          </a:xfrm>
          <a:prstGeom prst="rect">
            <a:avLst/>
          </a:prstGeom>
          <a:noFill/>
        </p:spPr>
        <p:txBody>
          <a:bodyPr wrap="square" lIns="180000" tIns="432000" rIns="91440" bIns="45720">
            <a:prstTxWarp prst="textArchUp">
              <a:avLst/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GB" sz="5400" b="1" dirty="0">
                <a:ln w="12700" cap="rnd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ashHorz">
                  <a:fgClr>
                    <a:schemeClr val="tx2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 E L C O M E</a:t>
            </a:r>
            <a:endParaRPr lang="en-GB" sz="5400" b="1" cap="none" spc="0" dirty="0">
              <a:ln w="12700" cap="rnd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ashHorz">
                <a:fgClr>
                  <a:schemeClr val="tx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09658" y="201264"/>
            <a:ext cx="5058347" cy="1785937"/>
          </a:xfrm>
        </p:spPr>
        <p:txBody>
          <a:bodyPr>
            <a:noAutofit/>
          </a:bodyPr>
          <a:lstStyle/>
          <a:p>
            <a:r>
              <a:rPr lang="en-US" sz="7000" dirty="0">
                <a:latin typeface="Algerian" pitchFamily="82" charset="0"/>
              </a:rPr>
              <a:t>DURGA </a:t>
            </a:r>
            <a:br>
              <a:rPr lang="en-US" sz="3200" dirty="0">
                <a:latin typeface="Algerian" pitchFamily="82" charset="0"/>
              </a:rPr>
            </a:br>
            <a:r>
              <a:rPr lang="en-US" sz="4400" dirty="0">
                <a:latin typeface="Algerian" pitchFamily="82" charset="0"/>
              </a:rPr>
              <a:t>AUTO INDUSTRIES</a:t>
            </a:r>
            <a:br>
              <a:rPr lang="en-US" sz="3000" dirty="0"/>
            </a:br>
            <a:endParaRPr lang="en-IN" sz="180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0" y="6327477"/>
            <a:ext cx="8976520" cy="53052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dobe Arabic" pitchFamily="18" charset="-78"/>
                <a:cs typeface="Adobe Arabic" pitchFamily="18" charset="-78"/>
              </a:rPr>
              <a:t>AN ISO 9001:2015 Certified Company</a:t>
            </a:r>
            <a:endParaRPr lang="en-IN" sz="3200" dirty="0">
              <a:solidFill>
                <a:schemeClr val="tx2">
                  <a:lumMod val="75000"/>
                </a:schemeClr>
              </a:solidFill>
              <a:latin typeface="Adobe Arabic" pitchFamily="18" charset="-78"/>
              <a:cs typeface="Adobe Arabic" pitchFamily="18" charset="-78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145818" y="2613177"/>
            <a:ext cx="3420379" cy="3308176"/>
          </a:xfrm>
          <a:prstGeom prst="ellipse">
            <a:avLst/>
          </a:prstGeom>
          <a:blipFill dpi="0" rotWithShape="1">
            <a:blip r:embed="rId3"/>
            <a:srcRect/>
            <a:stretch>
              <a:fillRect l="-3000" t="-2000" r="-4000" b="-3000"/>
            </a:stretch>
          </a:blipFill>
          <a:ln>
            <a:noFill/>
          </a:ln>
          <a:effectLst>
            <a:glow rad="228600">
              <a:schemeClr val="accent1">
                <a:lumMod val="60000"/>
                <a:lumOff val="40000"/>
                <a:alpha val="40000"/>
              </a:schemeClr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19977" y="1814400"/>
            <a:ext cx="3087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CRAFTED FOR BRILLIANCY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.</a:t>
            </a:r>
            <a:endParaRPr lang="en-IN" sz="2400" b="1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89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353" y="1601504"/>
            <a:ext cx="5189294" cy="498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8343" y="1703103"/>
            <a:ext cx="11237382" cy="4739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I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🏢    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DURGA Auto Industries</a:t>
            </a:r>
          </a:p>
          <a:p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Engineering Growth Since 1992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📍   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Ludhiana, Punjab</a:t>
            </a:r>
            <a:br>
              <a:rPr lang="en-IN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Two manufacturing unit with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38,000 sq. ft.</a:t>
            </a: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 of advanced infrastructure</a:t>
            </a:r>
          </a:p>
          <a:p>
            <a:r>
              <a:rPr lang="en-I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🔧  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Business Focus</a:t>
            </a:r>
          </a:p>
          <a:p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Precision manufacturing &amp; assembly of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sheet metal pressings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Serving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Tier-1 &amp; Tier-2 Automotive</a:t>
            </a: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White Goods</a:t>
            </a: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, and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Export</a:t>
            </a: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 sectors</a:t>
            </a:r>
          </a:p>
          <a:p>
            <a:r>
              <a:rPr lang="en-I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🤝  </a:t>
            </a:r>
            <a:r>
              <a:rPr lang="en-IN" dirty="0"/>
              <a:t>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Trusted Partners</a:t>
            </a:r>
            <a:br>
              <a:rPr lang="en-IN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KINETIC GREEN ENERGY &amp; POWER SOLUTIONS |JBM GROUP | SATYAM AUTO COMPONENTS | EASTMAN EXPORT | And more</a:t>
            </a:r>
          </a:p>
          <a:p>
            <a:r>
              <a:rPr lang="en-I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🏭   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Facility Location</a:t>
            </a:r>
          </a:p>
          <a:p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UCO Bank Road, Jugiana, Ludhiana</a:t>
            </a:r>
          </a:p>
          <a:p>
            <a:r>
              <a:rPr lang="en-I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🎯   </a:t>
            </a:r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Core Values &amp; Vision</a:t>
            </a:r>
            <a:endParaRPr lang="en-I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Seamless synergy of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technology</a:t>
            </a: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systems</a:t>
            </a: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, and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human capital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Commitment to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quality, performance</a:t>
            </a: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, and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cost-effective solutions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Driving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innovation</a:t>
            </a: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, upholding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ethical standards</a:t>
            </a:r>
            <a:r>
              <a:rPr lang="en-IN" dirty="0">
                <a:solidFill>
                  <a:schemeClr val="tx2">
                    <a:lumMod val="75000"/>
                  </a:schemeClr>
                </a:solidFill>
              </a:rPr>
              <a:t>, and championing </a:t>
            </a:r>
            <a:r>
              <a:rPr lang="en-IN" b="1" dirty="0">
                <a:solidFill>
                  <a:schemeClr val="tx2">
                    <a:lumMod val="75000"/>
                  </a:schemeClr>
                </a:solidFill>
              </a:rPr>
              <a:t>social responsibility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1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6424" y="476617"/>
            <a:ext cx="7520940" cy="548640"/>
          </a:xfrm>
        </p:spPr>
        <p:txBody>
          <a:bodyPr>
            <a:noAutofit/>
          </a:bodyPr>
          <a:lstStyle/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998993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394" y="1419982"/>
            <a:ext cx="5189294" cy="498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0792" y="1419982"/>
            <a:ext cx="84171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QUALITY POLICY</a:t>
            </a:r>
          </a:p>
          <a:p>
            <a:r>
              <a:rPr lang="en-US" dirty="0"/>
              <a:t>We at Durga Auto Industries are committed for continual improvement of QMS and total customer satisfaction through.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Systems that fulfill needs and expectations of interested parties.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Up gradation of new innovation and technology.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Reduced variation and waste.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Achievements of objectives leading to excellence &amp; growth.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 Joyful, healthy and safe environment with compliance to applicable requirements.</a:t>
            </a:r>
          </a:p>
          <a:p>
            <a:endParaRPr lang="en-US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ENVIRONMENT POLICY</a:t>
            </a:r>
          </a:p>
          <a:p>
            <a:r>
              <a:rPr lang="en-US" dirty="0"/>
              <a:t>Preserve and continually improve the environment with minimum wastage of resources, reduction in pollution and by creating awareness amongst management, employees, suppliers and community.</a:t>
            </a:r>
          </a:p>
          <a:p>
            <a:endParaRPr lang="en-IN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IN" dirty="0"/>
              <a:t>Protect environment by complying and environment legal and other related requirements.</a:t>
            </a:r>
          </a:p>
          <a:p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52" y="496937"/>
            <a:ext cx="7520940" cy="548640"/>
          </a:xfrm>
        </p:spPr>
        <p:txBody>
          <a:bodyPr>
            <a:noAutofit/>
          </a:bodyPr>
          <a:lstStyle/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  <a:latin typeface="ZapfDingbatsITC"/>
              </a:rPr>
              <a:t>COMPANY POLICIES</a:t>
            </a:r>
          </a:p>
        </p:txBody>
      </p:sp>
    </p:spTree>
    <p:extLst>
      <p:ext uri="{BB962C8B-B14F-4D97-AF65-F5344CB8AC3E}">
        <p14:creationId xmlns:p14="http://schemas.microsoft.com/office/powerpoint/2010/main" val="13524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544" y="1740560"/>
            <a:ext cx="4970911" cy="486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640" y="375064"/>
            <a:ext cx="8534400" cy="758952"/>
          </a:xfrm>
        </p:spPr>
        <p:txBody>
          <a:bodyPr>
            <a:noAutofit/>
          </a:bodyPr>
          <a:lstStyle/>
          <a:p>
            <a:pPr algn="l"/>
            <a:r>
              <a:rPr lang="en-IN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INFRASTRUCTURE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47039" y="1740560"/>
            <a:ext cx="8275603" cy="318003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🏭    </a:t>
            </a:r>
            <a:r>
              <a:rPr lang="en-US" sz="2800" b="1" dirty="0">
                <a:solidFill>
                  <a:srgbClr val="0070C0"/>
                </a:solidFill>
              </a:rPr>
              <a:t>Infrastructure Highlights </a:t>
            </a:r>
            <a:endParaRPr lang="en-US" sz="2800" b="1" dirty="0"/>
          </a:p>
          <a:p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📍    Located in the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industrial zone of Ludhiana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, Punjab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🏢    Total plant area: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38000 sq. ft.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🧰   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Well-equipped Tool Room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for in-house tool development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📏   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Standard Room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for quality control &amp; inspection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📦   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Dedicated Packing &amp; Dispatch Zone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for streamlined logistics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🔧    Separate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Welding Shop &amp; Fabrication Section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for process specialization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🖥️  Modern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Office Complex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spanning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5,500 sq. ft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lvl="1" indent="0">
              <a:spcBef>
                <a:spcPts val="0"/>
              </a:spcBef>
              <a:buClr>
                <a:schemeClr val="accent3">
                  <a:lumMod val="75000"/>
                </a:schemeClr>
              </a:buClr>
              <a:buSzPct val="100000"/>
              <a:buFont typeface="Wingdings"/>
              <a:buNone/>
            </a:pPr>
            <a:endParaRPr lang="en-US" sz="2400" dirty="0"/>
          </a:p>
          <a:p>
            <a:pPr marL="0" lvl="1" indent="0">
              <a:spcBef>
                <a:spcPts val="0"/>
              </a:spcBef>
              <a:buClr>
                <a:schemeClr val="accent3">
                  <a:lumMod val="75000"/>
                </a:schemeClr>
              </a:buClr>
              <a:buSzPct val="100000"/>
              <a:buFont typeface="Wingdings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4221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" name="Straight Connector 127"/>
          <p:cNvCxnSpPr>
            <a:cxnSpLocks/>
          </p:cNvCxnSpPr>
          <p:nvPr/>
        </p:nvCxnSpPr>
        <p:spPr>
          <a:xfrm>
            <a:off x="3935421" y="4197901"/>
            <a:ext cx="0" cy="22815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044" y="648392"/>
            <a:ext cx="5480093" cy="5423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5" name="Straight Arrow Connector 44"/>
          <p:cNvCxnSpPr>
            <a:cxnSpLocks/>
          </p:cNvCxnSpPr>
          <p:nvPr/>
        </p:nvCxnSpPr>
        <p:spPr>
          <a:xfrm>
            <a:off x="6516694" y="2247900"/>
            <a:ext cx="5936" cy="3470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4656616-38EF-9E33-612B-33FB4846374D}"/>
              </a:ext>
            </a:extLst>
          </p:cNvPr>
          <p:cNvCxnSpPr>
            <a:cxnSpLocks/>
          </p:cNvCxnSpPr>
          <p:nvPr/>
        </p:nvCxnSpPr>
        <p:spPr>
          <a:xfrm flipV="1">
            <a:off x="2593845" y="3414295"/>
            <a:ext cx="0" cy="3679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cxnSpLocks/>
          </p:cNvCxnSpPr>
          <p:nvPr/>
        </p:nvCxnSpPr>
        <p:spPr>
          <a:xfrm flipH="1">
            <a:off x="2215493" y="5342828"/>
            <a:ext cx="2416" cy="20848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cxnSpLocks/>
          </p:cNvCxnSpPr>
          <p:nvPr/>
        </p:nvCxnSpPr>
        <p:spPr>
          <a:xfrm flipV="1">
            <a:off x="2197354" y="4719194"/>
            <a:ext cx="0" cy="21003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6376252" y="1791855"/>
            <a:ext cx="3506710" cy="45604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Executive Director</a:t>
            </a:r>
          </a:p>
          <a:p>
            <a:pPr algn="ctr"/>
            <a:r>
              <a:rPr lang="en-IN" sz="1400" b="1" dirty="0">
                <a:solidFill>
                  <a:schemeClr val="tx1"/>
                </a:solidFill>
              </a:rPr>
              <a:t>Mr Shubham Bassi</a:t>
            </a:r>
            <a:endParaRPr lang="en-IN" sz="1400" b="1" dirty="0"/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>
            <a:off x="5918537" y="1269037"/>
            <a:ext cx="0" cy="3042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 flipH="1">
            <a:off x="8137010" y="1573041"/>
            <a:ext cx="4246" cy="2468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 flipV="1">
            <a:off x="3828934" y="1573041"/>
            <a:ext cx="4308076" cy="191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787283" y="3763499"/>
            <a:ext cx="1695189" cy="4108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Production Dept.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416275" y="2690599"/>
            <a:ext cx="1438836" cy="382188"/>
          </a:xfrm>
          <a:prstGeom prst="roundRect">
            <a:avLst>
              <a:gd name="adj" fmla="val 11265"/>
            </a:avLst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Accounts Head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(Mr. Raj Kumar)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603274" y="5436055"/>
            <a:ext cx="1484854" cy="31504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Human Resource</a:t>
            </a:r>
            <a:endParaRPr lang="en-IN" sz="1400" dirty="0">
              <a:solidFill>
                <a:srgbClr val="002060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25391" y="3787089"/>
            <a:ext cx="1638795" cy="4108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Quality Section</a:t>
            </a:r>
          </a:p>
        </p:txBody>
      </p:sp>
      <p:cxnSp>
        <p:nvCxnSpPr>
          <p:cNvPr id="34" name="Straight Arrow Connector 33"/>
          <p:cNvCxnSpPr>
            <a:cxnSpLocks/>
            <a:endCxn id="8" idx="0"/>
          </p:cNvCxnSpPr>
          <p:nvPr/>
        </p:nvCxnSpPr>
        <p:spPr>
          <a:xfrm>
            <a:off x="3828934" y="1574951"/>
            <a:ext cx="0" cy="2169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10467747" y="4324105"/>
            <a:ext cx="1400683" cy="29852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Mrs. Simran </a:t>
            </a:r>
            <a:r>
              <a:rPr lang="en-US" sz="1200" dirty="0" err="1">
                <a:solidFill>
                  <a:schemeClr val="tx1"/>
                </a:solidFill>
              </a:rPr>
              <a:t>Arora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881583" y="4958536"/>
            <a:ext cx="1690812" cy="44063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Die fitter</a:t>
            </a:r>
          </a:p>
          <a:p>
            <a:pPr algn="ctr"/>
            <a:r>
              <a:rPr lang="en-US" sz="1300" dirty="0">
                <a:solidFill>
                  <a:schemeClr val="tx1"/>
                </a:solidFill>
              </a:rPr>
              <a:t>(Mr.Harwinder Singh)</a:t>
            </a:r>
            <a:endParaRPr lang="en-IN" sz="1300" dirty="0">
              <a:solidFill>
                <a:schemeClr val="tx1"/>
              </a:solidFill>
            </a:endParaRPr>
          </a:p>
        </p:txBody>
      </p: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11168088" y="4099629"/>
            <a:ext cx="0" cy="1965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cxnSpLocks/>
          </p:cNvCxnSpPr>
          <p:nvPr/>
        </p:nvCxnSpPr>
        <p:spPr>
          <a:xfrm>
            <a:off x="7634878" y="4805819"/>
            <a:ext cx="0" cy="1917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340610" y="4442756"/>
            <a:ext cx="1421917" cy="4059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Quality Head </a:t>
            </a:r>
          </a:p>
          <a:p>
            <a:pPr algn="ctr"/>
            <a:r>
              <a:rPr lang="en-US" sz="1300" dirty="0">
                <a:solidFill>
                  <a:schemeClr val="tx1"/>
                </a:solidFill>
              </a:rPr>
              <a:t>(Mr. Sushil)</a:t>
            </a:r>
            <a:endParaRPr lang="en-IN" sz="1300" dirty="0">
              <a:solidFill>
                <a:schemeClr val="tx1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5201745" y="4195021"/>
            <a:ext cx="1562454" cy="3759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Design &amp; NPD.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(Mr. Sarabjeet Singh)</a:t>
            </a:r>
            <a:endParaRPr lang="en-IN" sz="1200" dirty="0">
              <a:solidFill>
                <a:schemeClr val="tx1"/>
              </a:solidFill>
            </a:endParaRPr>
          </a:p>
        </p:txBody>
      </p:sp>
      <p:cxnSp>
        <p:nvCxnSpPr>
          <p:cNvPr id="117" name="Straight Connector 116"/>
          <p:cNvCxnSpPr>
            <a:cxnSpLocks/>
          </p:cNvCxnSpPr>
          <p:nvPr/>
        </p:nvCxnSpPr>
        <p:spPr>
          <a:xfrm>
            <a:off x="185396" y="4225360"/>
            <a:ext cx="0" cy="116091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/>
            <a:endCxn id="107" idx="1"/>
          </p:cNvCxnSpPr>
          <p:nvPr/>
        </p:nvCxnSpPr>
        <p:spPr>
          <a:xfrm>
            <a:off x="185396" y="5386278"/>
            <a:ext cx="14140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cxnSpLocks/>
          </p:cNvCxnSpPr>
          <p:nvPr/>
        </p:nvCxnSpPr>
        <p:spPr>
          <a:xfrm flipH="1">
            <a:off x="6427876" y="4638906"/>
            <a:ext cx="1" cy="27803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6427876" y="4642189"/>
            <a:ext cx="932527" cy="3283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cxnSpLocks/>
          </p:cNvCxnSpPr>
          <p:nvPr/>
        </p:nvCxnSpPr>
        <p:spPr>
          <a:xfrm>
            <a:off x="11982951" y="3411166"/>
            <a:ext cx="1305" cy="2024889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7" name="Rounded Rectangle 106"/>
          <p:cNvSpPr/>
          <p:nvPr/>
        </p:nvSpPr>
        <p:spPr>
          <a:xfrm>
            <a:off x="326801" y="5159886"/>
            <a:ext cx="1435725" cy="45278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Quality Engineer</a:t>
            </a:r>
          </a:p>
          <a:p>
            <a:pPr algn="ctr"/>
            <a:r>
              <a:rPr lang="en-US" sz="1300" dirty="0">
                <a:solidFill>
                  <a:schemeClr val="tx1"/>
                </a:solidFill>
              </a:rPr>
              <a:t>(Mr. </a:t>
            </a:r>
            <a:r>
              <a:rPr lang="en-US" sz="1300" dirty="0" err="1">
                <a:solidFill>
                  <a:schemeClr val="tx1"/>
                </a:solidFill>
              </a:rPr>
              <a:t>Vishwajeet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  <a:endParaRPr lang="en-IN" sz="1300" dirty="0">
              <a:solidFill>
                <a:schemeClr val="tx1"/>
              </a:solidFill>
            </a:endParaRPr>
          </a:p>
        </p:txBody>
      </p:sp>
      <p:cxnSp>
        <p:nvCxnSpPr>
          <p:cNvPr id="110" name="Straight Connector 109"/>
          <p:cNvCxnSpPr>
            <a:cxnSpLocks/>
          </p:cNvCxnSpPr>
          <p:nvPr/>
        </p:nvCxnSpPr>
        <p:spPr>
          <a:xfrm flipH="1">
            <a:off x="199205" y="4664981"/>
            <a:ext cx="14140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3" name="Rounded Rectangle 112"/>
          <p:cNvSpPr/>
          <p:nvPr/>
        </p:nvSpPr>
        <p:spPr>
          <a:xfrm>
            <a:off x="6913934" y="4380217"/>
            <a:ext cx="1441885" cy="37943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</a:rPr>
              <a:t>Production Head</a:t>
            </a:r>
          </a:p>
          <a:p>
            <a:pPr algn="ctr"/>
            <a:r>
              <a:rPr lang="en-IN" sz="1200" dirty="0" err="1">
                <a:solidFill>
                  <a:schemeClr val="tx1"/>
                </a:solidFill>
              </a:rPr>
              <a:t>Mr.</a:t>
            </a:r>
            <a:r>
              <a:rPr lang="en-IN" sz="1200" dirty="0">
                <a:solidFill>
                  <a:schemeClr val="tx1"/>
                </a:solidFill>
              </a:rPr>
              <a:t> Naveen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5547088" y="4827426"/>
            <a:ext cx="1384212" cy="33630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Turning Section</a:t>
            </a:r>
          </a:p>
        </p:txBody>
      </p:sp>
      <p:cxnSp>
        <p:nvCxnSpPr>
          <p:cNvPr id="124" name="Straight Connector 123"/>
          <p:cNvCxnSpPr>
            <a:cxnSpLocks/>
          </p:cNvCxnSpPr>
          <p:nvPr/>
        </p:nvCxnSpPr>
        <p:spPr>
          <a:xfrm>
            <a:off x="9108193" y="4622626"/>
            <a:ext cx="0" cy="5883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5" name="Rounded Rectangle 124"/>
          <p:cNvSpPr/>
          <p:nvPr/>
        </p:nvSpPr>
        <p:spPr>
          <a:xfrm>
            <a:off x="8468056" y="4866836"/>
            <a:ext cx="1280274" cy="31641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Welding Section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5593389" y="5357615"/>
            <a:ext cx="1291610" cy="39348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>
                <a:solidFill>
                  <a:schemeClr val="tx1"/>
                </a:solidFill>
              </a:rPr>
              <a:t>Turning Foreman </a:t>
            </a:r>
          </a:p>
          <a:p>
            <a:pPr algn="ctr"/>
            <a:r>
              <a:rPr lang="en-IN" sz="1100" dirty="0">
                <a:solidFill>
                  <a:schemeClr val="tx1"/>
                </a:solidFill>
              </a:rPr>
              <a:t>Mr.Birju Yadav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8976387" y="3768730"/>
            <a:ext cx="1186145" cy="3762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b="1" dirty="0">
                <a:solidFill>
                  <a:schemeClr val="tx1"/>
                </a:solidFill>
              </a:rPr>
              <a:t>Packing Section</a:t>
            </a:r>
          </a:p>
        </p:txBody>
      </p:sp>
      <p:cxnSp>
        <p:nvCxnSpPr>
          <p:cNvPr id="147" name="Straight Arrow Connector 146"/>
          <p:cNvCxnSpPr>
            <a:cxnSpLocks/>
          </p:cNvCxnSpPr>
          <p:nvPr/>
        </p:nvCxnSpPr>
        <p:spPr>
          <a:xfrm>
            <a:off x="10624162" y="4652950"/>
            <a:ext cx="0" cy="3007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cxnSpLocks/>
          </p:cNvCxnSpPr>
          <p:nvPr/>
        </p:nvCxnSpPr>
        <p:spPr>
          <a:xfrm>
            <a:off x="6645913" y="5175821"/>
            <a:ext cx="0" cy="1744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8459332" y="5411805"/>
            <a:ext cx="1297721" cy="33929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>
                <a:solidFill>
                  <a:schemeClr val="tx1"/>
                </a:solidFill>
              </a:rPr>
              <a:t>W.Shop Supervisor</a:t>
            </a:r>
          </a:p>
          <a:p>
            <a:pPr algn="ctr"/>
            <a:r>
              <a:rPr lang="en-IN" sz="1100" dirty="0" err="1">
                <a:solidFill>
                  <a:schemeClr val="tx1"/>
                </a:solidFill>
              </a:rPr>
              <a:t>Mr.</a:t>
            </a:r>
            <a:r>
              <a:rPr lang="en-IN" sz="1100" dirty="0">
                <a:solidFill>
                  <a:schemeClr val="tx1"/>
                </a:solidFill>
              </a:rPr>
              <a:t> </a:t>
            </a:r>
            <a:r>
              <a:rPr lang="en-IN" sz="1100" dirty="0" err="1">
                <a:solidFill>
                  <a:schemeClr val="tx1"/>
                </a:solidFill>
              </a:rPr>
              <a:t>Vinay</a:t>
            </a:r>
            <a:endParaRPr lang="en-IN" sz="1100" dirty="0">
              <a:solidFill>
                <a:schemeClr val="tx1"/>
              </a:solidFill>
            </a:endParaRPr>
          </a:p>
        </p:txBody>
      </p:sp>
      <p:cxnSp>
        <p:nvCxnSpPr>
          <p:cNvPr id="65" name="Straight Arrow Connector 64"/>
          <p:cNvCxnSpPr>
            <a:cxnSpLocks/>
          </p:cNvCxnSpPr>
          <p:nvPr/>
        </p:nvCxnSpPr>
        <p:spPr>
          <a:xfrm>
            <a:off x="10830354" y="3401372"/>
            <a:ext cx="0" cy="3562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1898398" y="5571813"/>
            <a:ext cx="1685979" cy="45278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DieFitter</a:t>
            </a:r>
          </a:p>
          <a:p>
            <a:pPr algn="ctr"/>
            <a:r>
              <a:rPr lang="en-US" sz="1300" dirty="0">
                <a:solidFill>
                  <a:schemeClr val="tx1"/>
                </a:solidFill>
              </a:rPr>
              <a:t>(Mr. </a:t>
            </a:r>
            <a:r>
              <a:rPr lang="en-US" sz="1300" dirty="0" err="1">
                <a:solidFill>
                  <a:schemeClr val="tx1"/>
                </a:solidFill>
              </a:rPr>
              <a:t>Hardeep</a:t>
            </a:r>
            <a:r>
              <a:rPr lang="en-US" sz="1300" dirty="0">
                <a:solidFill>
                  <a:schemeClr val="tx1"/>
                </a:solidFill>
              </a:rPr>
              <a:t> Singh)</a:t>
            </a:r>
            <a:endParaRPr lang="en-IN" sz="1300" dirty="0">
              <a:solidFill>
                <a:schemeClr val="tx1"/>
              </a:solidFill>
            </a:endParaRPr>
          </a:p>
        </p:txBody>
      </p:sp>
      <p:cxnSp>
        <p:nvCxnSpPr>
          <p:cNvPr id="68" name="Straight Arrow Connector 67"/>
          <p:cNvCxnSpPr>
            <a:cxnSpLocks/>
          </p:cNvCxnSpPr>
          <p:nvPr/>
        </p:nvCxnSpPr>
        <p:spPr>
          <a:xfrm>
            <a:off x="11368653" y="5779089"/>
            <a:ext cx="0" cy="1744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9852202" y="4967680"/>
            <a:ext cx="1186146" cy="29462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Mr. Rishi </a:t>
            </a:r>
            <a:r>
              <a:rPr lang="en-US" sz="1100" dirty="0" err="1">
                <a:solidFill>
                  <a:schemeClr val="tx1"/>
                </a:solidFill>
              </a:rPr>
              <a:t>Chawla</a:t>
            </a:r>
            <a:endParaRPr lang="en-IN" sz="1100" dirty="0">
              <a:solidFill>
                <a:srgbClr val="002060"/>
              </a:solidFill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9207369" y="4324104"/>
            <a:ext cx="1157366" cy="36055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>
                <a:solidFill>
                  <a:schemeClr val="tx1"/>
                </a:solidFill>
              </a:rPr>
              <a:t>Dispatch Inch.</a:t>
            </a:r>
          </a:p>
          <a:p>
            <a:pPr algn="ctr"/>
            <a:r>
              <a:rPr lang="en-IN" sz="1100" dirty="0">
                <a:solidFill>
                  <a:schemeClr val="tx1"/>
                </a:solidFill>
              </a:rPr>
              <a:t>(Mr Shubham)</a:t>
            </a:r>
          </a:p>
        </p:txBody>
      </p:sp>
      <p:cxnSp>
        <p:nvCxnSpPr>
          <p:cNvPr id="86" name="Straight Arrow Connector 85"/>
          <p:cNvCxnSpPr>
            <a:cxnSpLocks/>
            <a:stCxn id="26" idx="2"/>
            <a:endCxn id="113" idx="0"/>
          </p:cNvCxnSpPr>
          <p:nvPr/>
        </p:nvCxnSpPr>
        <p:spPr>
          <a:xfrm flipH="1">
            <a:off x="7634877" y="4174311"/>
            <a:ext cx="1" cy="2059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9" name="Rounded Rectangle 88"/>
          <p:cNvSpPr/>
          <p:nvPr/>
        </p:nvSpPr>
        <p:spPr>
          <a:xfrm>
            <a:off x="10364735" y="3782291"/>
            <a:ext cx="1503696" cy="28342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350" b="1" dirty="0">
                <a:solidFill>
                  <a:schemeClr val="tx1"/>
                </a:solidFill>
              </a:rPr>
              <a:t>Purchase Head</a:t>
            </a:r>
          </a:p>
        </p:txBody>
      </p:sp>
      <p:cxnSp>
        <p:nvCxnSpPr>
          <p:cNvPr id="92" name="Straight Arrow Connector 91"/>
          <p:cNvCxnSpPr>
            <a:cxnSpLocks/>
            <a:endCxn id="146" idx="0"/>
          </p:cNvCxnSpPr>
          <p:nvPr/>
        </p:nvCxnSpPr>
        <p:spPr>
          <a:xfrm>
            <a:off x="9569459" y="3389579"/>
            <a:ext cx="1" cy="3791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cxnSpLocks/>
          </p:cNvCxnSpPr>
          <p:nvPr/>
        </p:nvCxnSpPr>
        <p:spPr>
          <a:xfrm flipH="1">
            <a:off x="9655885" y="4142073"/>
            <a:ext cx="2" cy="1820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cxnSpLocks/>
          </p:cNvCxnSpPr>
          <p:nvPr/>
        </p:nvCxnSpPr>
        <p:spPr>
          <a:xfrm flipH="1" flipV="1">
            <a:off x="8355820" y="4621786"/>
            <a:ext cx="752373" cy="594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7114706" y="4992120"/>
            <a:ext cx="1040343" cy="2701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300" b="1" dirty="0">
                <a:solidFill>
                  <a:schemeClr val="tx1"/>
                </a:solidFill>
              </a:rPr>
              <a:t>Die Setters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6994741" y="5462677"/>
            <a:ext cx="1280274" cy="3164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 (Mr.Arun Kumar)</a:t>
            </a:r>
            <a:endParaRPr lang="en-IN" sz="1100" dirty="0">
              <a:solidFill>
                <a:schemeClr val="tx1"/>
              </a:solidFill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7041102" y="5927164"/>
            <a:ext cx="1265329" cy="28884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2060"/>
                </a:solidFill>
              </a:rPr>
              <a:t> (</a:t>
            </a:r>
            <a:r>
              <a:rPr lang="en-US" sz="1100" dirty="0">
                <a:solidFill>
                  <a:schemeClr val="tx1"/>
                </a:solidFill>
              </a:rPr>
              <a:t>Mr. RAM Kumar)</a:t>
            </a:r>
            <a:endParaRPr lang="en-IN" sz="1100" dirty="0">
              <a:solidFill>
                <a:schemeClr val="tx1"/>
              </a:solidFill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7038429" y="6391651"/>
            <a:ext cx="1268004" cy="25060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chemeClr val="tx1"/>
                </a:solidFill>
              </a:rPr>
              <a:t>(Mr. </a:t>
            </a:r>
            <a:r>
              <a:rPr lang="en-US" sz="1100" dirty="0" err="1">
                <a:solidFill>
                  <a:schemeClr val="tx1"/>
                </a:solidFill>
              </a:rPr>
              <a:t>Pintu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  <a:endParaRPr lang="en-IN" sz="1100" dirty="0">
              <a:solidFill>
                <a:schemeClr val="tx1"/>
              </a:solidFill>
            </a:endParaRPr>
          </a:p>
        </p:txBody>
      </p:sp>
      <p:cxnSp>
        <p:nvCxnSpPr>
          <p:cNvPr id="106" name="Straight Arrow Connector 105"/>
          <p:cNvCxnSpPr>
            <a:cxnSpLocks/>
          </p:cNvCxnSpPr>
          <p:nvPr/>
        </p:nvCxnSpPr>
        <p:spPr>
          <a:xfrm>
            <a:off x="7623615" y="5270377"/>
            <a:ext cx="0" cy="1744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cxnSpLocks/>
          </p:cNvCxnSpPr>
          <p:nvPr/>
        </p:nvCxnSpPr>
        <p:spPr>
          <a:xfrm>
            <a:off x="7641494" y="5758838"/>
            <a:ext cx="0" cy="1610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cxnSpLocks/>
          </p:cNvCxnSpPr>
          <p:nvPr/>
        </p:nvCxnSpPr>
        <p:spPr>
          <a:xfrm>
            <a:off x="7641494" y="6217175"/>
            <a:ext cx="0" cy="1744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</p:cNvCxnSpPr>
          <p:nvPr/>
        </p:nvCxnSpPr>
        <p:spPr>
          <a:xfrm>
            <a:off x="4370653" y="3414295"/>
            <a:ext cx="0" cy="3679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22088" y="88329"/>
            <a:ext cx="6971209" cy="593581"/>
          </a:xfrm>
        </p:spPr>
        <p:txBody>
          <a:bodyPr>
            <a:noAutofit/>
          </a:bodyPr>
          <a:lstStyle/>
          <a:p>
            <a:r>
              <a:rPr lang="en-IN" sz="4400" dirty="0">
                <a:latin typeface="Arial Rounded MT Bold" panose="020F0704030504030204" pitchFamily="34" charset="0"/>
              </a:rPr>
              <a:t>ORGANIZATION CHART</a:t>
            </a:r>
          </a:p>
        </p:txBody>
      </p:sp>
      <p:cxnSp>
        <p:nvCxnSpPr>
          <p:cNvPr id="87" name="Straight Arrow Connector 86"/>
          <p:cNvCxnSpPr>
            <a:cxnSpLocks/>
            <a:endCxn id="95" idx="0"/>
          </p:cNvCxnSpPr>
          <p:nvPr/>
        </p:nvCxnSpPr>
        <p:spPr>
          <a:xfrm>
            <a:off x="5982972" y="3414295"/>
            <a:ext cx="0" cy="780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7" name="Rounded Rectangle 96"/>
          <p:cNvSpPr/>
          <p:nvPr/>
        </p:nvSpPr>
        <p:spPr>
          <a:xfrm>
            <a:off x="1846874" y="3763995"/>
            <a:ext cx="1648808" cy="4156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300" dirty="0">
                <a:solidFill>
                  <a:schemeClr val="tx1"/>
                </a:solidFill>
              </a:rPr>
              <a:t>Tool Room Dept.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3703861" y="5581450"/>
            <a:ext cx="1459901" cy="4195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Junior Fitter </a:t>
            </a:r>
          </a:p>
          <a:p>
            <a:pPr algn="ctr"/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 err="1">
                <a:solidFill>
                  <a:schemeClr val="tx1"/>
                </a:solidFill>
              </a:rPr>
              <a:t>Mr.Chandan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  <a:endParaRPr lang="en-IN" sz="1300" dirty="0">
              <a:solidFill>
                <a:schemeClr val="tx1"/>
              </a:solidFill>
            </a:endParaRPr>
          </a:p>
        </p:txBody>
      </p:sp>
      <p:cxnSp>
        <p:nvCxnSpPr>
          <p:cNvPr id="127" name="Straight Arrow Connector 126"/>
          <p:cNvCxnSpPr>
            <a:cxnSpLocks/>
          </p:cNvCxnSpPr>
          <p:nvPr/>
        </p:nvCxnSpPr>
        <p:spPr>
          <a:xfrm>
            <a:off x="1094155" y="3389579"/>
            <a:ext cx="0" cy="3927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ounded Rectangle 119">
            <a:extLst>
              <a:ext uri="{FF2B5EF4-FFF2-40B4-BE49-F238E27FC236}">
                <a16:creationId xmlns:a16="http://schemas.microsoft.com/office/drawing/2014/main" id="{ED404511-306C-1172-3D86-35CD0B271A34}"/>
              </a:ext>
            </a:extLst>
          </p:cNvPr>
          <p:cNvSpPr/>
          <p:nvPr/>
        </p:nvSpPr>
        <p:spPr>
          <a:xfrm>
            <a:off x="3703861" y="5002503"/>
            <a:ext cx="1459901" cy="42003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Maintenance 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(Mr. Malkit Singh)</a:t>
            </a:r>
            <a:endParaRPr lang="en-IN" sz="1100" dirty="0">
              <a:solidFill>
                <a:schemeClr val="tx1"/>
              </a:solidFill>
            </a:endParaRPr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345D79FA-CD84-6C05-5C13-3354A669A404}"/>
              </a:ext>
            </a:extLst>
          </p:cNvPr>
          <p:cNvCxnSpPr>
            <a:cxnSpLocks/>
          </p:cNvCxnSpPr>
          <p:nvPr/>
        </p:nvCxnSpPr>
        <p:spPr>
          <a:xfrm flipH="1">
            <a:off x="9655887" y="2247900"/>
            <a:ext cx="2673" cy="449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8C9572D8-306B-826F-31AF-10A0B757CE1A}"/>
              </a:ext>
            </a:extLst>
          </p:cNvPr>
          <p:cNvCxnSpPr>
            <a:cxnSpLocks/>
          </p:cNvCxnSpPr>
          <p:nvPr/>
        </p:nvCxnSpPr>
        <p:spPr>
          <a:xfrm flipH="1" flipV="1">
            <a:off x="1094157" y="3389579"/>
            <a:ext cx="10888794" cy="117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AC5E5CAA-E7C2-0173-9A24-5336A4E5BA52}"/>
              </a:ext>
            </a:extLst>
          </p:cNvPr>
          <p:cNvCxnSpPr>
            <a:cxnSpLocks/>
          </p:cNvCxnSpPr>
          <p:nvPr/>
        </p:nvCxnSpPr>
        <p:spPr>
          <a:xfrm>
            <a:off x="9108193" y="5221687"/>
            <a:ext cx="0" cy="1734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2723FCE-9C64-138C-6225-BAFF2DCDC791}"/>
              </a:ext>
            </a:extLst>
          </p:cNvPr>
          <p:cNvCxnSpPr/>
          <p:nvPr/>
        </p:nvCxnSpPr>
        <p:spPr>
          <a:xfrm>
            <a:off x="5988999" y="3038875"/>
            <a:ext cx="0" cy="3507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0499402" y="88329"/>
            <a:ext cx="1692598" cy="507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9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Doc.No</a:t>
            </a:r>
            <a:r>
              <a:rPr lang="en-US" sz="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.-     DAI-F-01</a:t>
            </a:r>
          </a:p>
          <a:p>
            <a:r>
              <a:rPr lang="en-US" sz="9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Rev.No</a:t>
            </a:r>
            <a:r>
              <a:rPr lang="en-US" sz="9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.-      05</a:t>
            </a:r>
          </a:p>
          <a:p>
            <a:r>
              <a:rPr lang="en-US" sz="900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Eff</a:t>
            </a:r>
            <a:r>
              <a:rPr lang="en-US" sz="90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 date-    01-04-2025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87137" y="797154"/>
            <a:ext cx="4262801" cy="51729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700" b="1" dirty="0">
                <a:solidFill>
                  <a:schemeClr val="tx1"/>
                </a:solidFill>
              </a:rPr>
              <a:t>Managing Director</a:t>
            </a:r>
          </a:p>
          <a:p>
            <a:pPr algn="ctr"/>
            <a:r>
              <a:rPr lang="en-IN" sz="1700" b="1" dirty="0">
                <a:solidFill>
                  <a:schemeClr val="tx1"/>
                </a:solidFill>
              </a:rPr>
              <a:t>Mr Narinder Bassi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10780" y="1791855"/>
            <a:ext cx="3436308" cy="45604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Marketing BDM </a:t>
            </a:r>
          </a:p>
          <a:p>
            <a:pPr algn="ctr"/>
            <a:r>
              <a:rPr lang="en-IN" sz="1400" b="1" dirty="0">
                <a:solidFill>
                  <a:schemeClr val="tx1"/>
                </a:solidFill>
              </a:rPr>
              <a:t>(Mr. Abhay)</a:t>
            </a:r>
            <a:endParaRPr lang="en-IN" sz="1400" b="1" dirty="0"/>
          </a:p>
        </p:txBody>
      </p:sp>
      <p:sp>
        <p:nvSpPr>
          <p:cNvPr id="80" name="Rounded Rectangle 79"/>
          <p:cNvSpPr/>
          <p:nvPr/>
        </p:nvSpPr>
        <p:spPr>
          <a:xfrm>
            <a:off x="4229617" y="2602587"/>
            <a:ext cx="3506710" cy="45604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Plant Head</a:t>
            </a:r>
          </a:p>
          <a:p>
            <a:pPr algn="ctr"/>
            <a:r>
              <a:rPr lang="en-IN" sz="1400" b="1" dirty="0">
                <a:solidFill>
                  <a:schemeClr val="tx1"/>
                </a:solidFill>
              </a:rPr>
              <a:t>Mr Jasvir Singh</a:t>
            </a:r>
            <a:endParaRPr lang="en-IN" sz="1400" b="1" dirty="0"/>
          </a:p>
        </p:txBody>
      </p:sp>
      <p:sp>
        <p:nvSpPr>
          <p:cNvPr id="84" name="Rounded Rectangle 83"/>
          <p:cNvSpPr/>
          <p:nvPr/>
        </p:nvSpPr>
        <p:spPr>
          <a:xfrm>
            <a:off x="1881583" y="6177858"/>
            <a:ext cx="1579389" cy="45278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Jr. </a:t>
            </a:r>
            <a:r>
              <a:rPr lang="en-US" sz="1300" dirty="0" err="1">
                <a:solidFill>
                  <a:schemeClr val="tx1"/>
                </a:solidFill>
              </a:rPr>
              <a:t>DieFitter</a:t>
            </a:r>
            <a:endParaRPr lang="en-US" sz="1300" dirty="0">
              <a:solidFill>
                <a:schemeClr val="tx1"/>
              </a:solidFill>
            </a:endParaRPr>
          </a:p>
          <a:p>
            <a:pPr algn="ctr"/>
            <a:r>
              <a:rPr lang="en-US" sz="1300" dirty="0">
                <a:solidFill>
                  <a:schemeClr val="tx1"/>
                </a:solidFill>
              </a:rPr>
              <a:t>(Mr. Om </a:t>
            </a:r>
            <a:r>
              <a:rPr lang="en-US" sz="1300" dirty="0" err="1">
                <a:solidFill>
                  <a:schemeClr val="tx1"/>
                </a:solidFill>
              </a:rPr>
              <a:t>Prakash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  <a:endParaRPr lang="en-IN" sz="1300" dirty="0">
              <a:solidFill>
                <a:schemeClr val="tx1"/>
              </a:solidFill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1887560" y="4298538"/>
            <a:ext cx="1421917" cy="39938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Tool Room Head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</a:t>
            </a:r>
            <a:r>
              <a:rPr lang="en-US" sz="1200" dirty="0" err="1">
                <a:solidFill>
                  <a:schemeClr val="tx1"/>
                </a:solidFill>
              </a:rPr>
              <a:t>Mr.Harshdeep</a:t>
            </a:r>
            <a:r>
              <a:rPr lang="en-US" sz="1200" dirty="0">
                <a:solidFill>
                  <a:schemeClr val="tx1"/>
                </a:solidFill>
              </a:rPr>
              <a:t> )</a:t>
            </a:r>
            <a:endParaRPr lang="en-IN" sz="1200" dirty="0">
              <a:solidFill>
                <a:schemeClr val="tx1"/>
              </a:solidFill>
            </a:endParaRPr>
          </a:p>
        </p:txBody>
      </p:sp>
      <p:cxnSp>
        <p:nvCxnSpPr>
          <p:cNvPr id="91" name="Straight Connector 90"/>
          <p:cNvCxnSpPr>
            <a:cxnSpLocks/>
          </p:cNvCxnSpPr>
          <p:nvPr/>
        </p:nvCxnSpPr>
        <p:spPr>
          <a:xfrm flipH="1">
            <a:off x="2217909" y="5990649"/>
            <a:ext cx="2416" cy="20848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1" name="Rounded Rectangle 119">
            <a:extLst>
              <a:ext uri="{FF2B5EF4-FFF2-40B4-BE49-F238E27FC236}">
                <a16:creationId xmlns:a16="http://schemas.microsoft.com/office/drawing/2014/main" id="{ED404511-306C-1172-3D86-35CD0B271A34}"/>
              </a:ext>
            </a:extLst>
          </p:cNvPr>
          <p:cNvSpPr/>
          <p:nvPr/>
        </p:nvSpPr>
        <p:spPr>
          <a:xfrm>
            <a:off x="3584237" y="4339617"/>
            <a:ext cx="1459901" cy="42003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Maintenance Head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(Mr. </a:t>
            </a:r>
            <a:r>
              <a:rPr lang="en-US" sz="1100" dirty="0" err="1">
                <a:solidFill>
                  <a:schemeClr val="tx1"/>
                </a:solidFill>
              </a:rPr>
              <a:t>Pritam</a:t>
            </a:r>
            <a:r>
              <a:rPr lang="en-US" sz="1100" dirty="0">
                <a:solidFill>
                  <a:schemeClr val="tx1"/>
                </a:solidFill>
              </a:rPr>
              <a:t> Singh)</a:t>
            </a:r>
            <a:endParaRPr lang="en-IN" sz="1100" dirty="0">
              <a:solidFill>
                <a:schemeClr val="tx1"/>
              </a:solidFill>
            </a:endParaRPr>
          </a:p>
        </p:txBody>
      </p:sp>
      <p:cxnSp>
        <p:nvCxnSpPr>
          <p:cNvPr id="103" name="Straight Connector 102"/>
          <p:cNvCxnSpPr>
            <a:cxnSpLocks/>
          </p:cNvCxnSpPr>
          <p:nvPr/>
        </p:nvCxnSpPr>
        <p:spPr>
          <a:xfrm>
            <a:off x="3917633" y="5448216"/>
            <a:ext cx="0" cy="13802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cxnSpLocks/>
          </p:cNvCxnSpPr>
          <p:nvPr/>
        </p:nvCxnSpPr>
        <p:spPr>
          <a:xfrm>
            <a:off x="3908882" y="4753745"/>
            <a:ext cx="0" cy="22815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1" name="Rounded Rectangle 110"/>
          <p:cNvSpPr/>
          <p:nvPr/>
        </p:nvSpPr>
        <p:spPr>
          <a:xfrm>
            <a:off x="3601197" y="3775974"/>
            <a:ext cx="1562565" cy="4156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300" dirty="0">
                <a:solidFill>
                  <a:schemeClr val="tx1"/>
                </a:solidFill>
              </a:rPr>
              <a:t>Maintenance Dept.</a:t>
            </a:r>
          </a:p>
        </p:txBody>
      </p:sp>
      <p:cxnSp>
        <p:nvCxnSpPr>
          <p:cNvPr id="112" name="Straight Arrow Connector 111"/>
          <p:cNvCxnSpPr>
            <a:cxnSpLocks/>
          </p:cNvCxnSpPr>
          <p:nvPr/>
        </p:nvCxnSpPr>
        <p:spPr>
          <a:xfrm>
            <a:off x="7616613" y="3389579"/>
            <a:ext cx="0" cy="3679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8" name="Rounded Rectangle 117"/>
          <p:cNvSpPr/>
          <p:nvPr/>
        </p:nvSpPr>
        <p:spPr>
          <a:xfrm>
            <a:off x="10491005" y="5949586"/>
            <a:ext cx="1484854" cy="31504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Mr. </a:t>
            </a:r>
            <a:r>
              <a:rPr lang="en-US" sz="1200" dirty="0" err="1">
                <a:solidFill>
                  <a:schemeClr val="tx1"/>
                </a:solidFill>
              </a:rPr>
              <a:t>Rajat</a:t>
            </a:r>
            <a:r>
              <a:rPr lang="en-US" sz="1200" dirty="0">
                <a:solidFill>
                  <a:schemeClr val="tx1"/>
                </a:solidFill>
              </a:rPr>
              <a:t> Kumar</a:t>
            </a:r>
            <a:endParaRPr lang="en-IN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322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86" y="1584328"/>
            <a:ext cx="5189294" cy="498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8845" y="6381383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DURGA AUTO INDUSTRIES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98912"/>
            <a:ext cx="8229600" cy="1069848"/>
          </a:xfrm>
        </p:spPr>
        <p:txBody>
          <a:bodyPr>
            <a:noAutofit/>
          </a:bodyPr>
          <a:lstStyle/>
          <a:p>
            <a:pPr algn="l"/>
            <a:r>
              <a:rPr lang="en-IN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OUR SYSTEM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19" y="1602080"/>
            <a:ext cx="594400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b="1" dirty="0">
                <a:solidFill>
                  <a:srgbClr val="0070C0"/>
                </a:solidFill>
              </a:rPr>
              <a:t>Quality &amp; Process Controls: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🔄    </a:t>
            </a:r>
            <a:r>
              <a:rPr lang="en-GB" sz="1700" i="1" dirty="0"/>
              <a:t>Periodic performance reviews</a:t>
            </a:r>
            <a:r>
              <a:rPr lang="en-GB" sz="1700" dirty="0"/>
              <a:t> to ensure plant-level efficiency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📋   </a:t>
            </a:r>
            <a:r>
              <a:rPr lang="en-GB" sz="1700" i="1" dirty="0"/>
              <a:t>Internal &amp; process audits</a:t>
            </a:r>
            <a:r>
              <a:rPr lang="en-GB" sz="1700" dirty="0"/>
              <a:t> for continuous quality enhancement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⚙</a:t>
            </a:r>
            <a:r>
              <a:rPr lang="en-GB" sz="1700" i="1" dirty="0"/>
              <a:t>Error-proofing (Poka-Yoke)</a:t>
            </a:r>
            <a:r>
              <a:rPr lang="en-GB" sz="1700" dirty="0"/>
              <a:t> initiatives to reduce defects</a:t>
            </a:r>
          </a:p>
          <a:p>
            <a:r>
              <a:rPr lang="en-GB" sz="1700" b="1" dirty="0">
                <a:solidFill>
                  <a:srgbClr val="0070C0"/>
                </a:solidFill>
              </a:rPr>
              <a:t>Supply Chain &amp; Inventory Management: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✅ </a:t>
            </a:r>
            <a:r>
              <a:rPr lang="en-GB" sz="1700" i="1" dirty="0"/>
              <a:t>Systematic supplier evaluation</a:t>
            </a:r>
            <a:r>
              <a:rPr lang="en-GB" sz="1700" dirty="0"/>
              <a:t> and selection methodology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🏷️ </a:t>
            </a:r>
            <a:r>
              <a:rPr lang="en-GB" sz="1700" i="1" dirty="0"/>
              <a:t>Material identification &amp; FIFO implementation</a:t>
            </a:r>
            <a:r>
              <a:rPr lang="en-GB" sz="1700" dirty="0"/>
              <a:t> for traceability and flow</a:t>
            </a:r>
          </a:p>
          <a:p>
            <a:r>
              <a:rPr lang="en-GB" sz="1700" b="1" dirty="0">
                <a:solidFill>
                  <a:srgbClr val="0070C0"/>
                </a:solidFill>
              </a:rPr>
              <a:t>Production Support &amp; Maintenance: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📐   </a:t>
            </a:r>
            <a:r>
              <a:rPr lang="en-GB" sz="1700" i="1" dirty="0"/>
              <a:t>Availability of updated customer drawings</a:t>
            </a:r>
            <a:r>
              <a:rPr lang="en-GB" sz="1700" dirty="0"/>
              <a:t> at all stages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🧯   </a:t>
            </a:r>
            <a:r>
              <a:rPr lang="en-GB" sz="1700" i="1" dirty="0"/>
              <a:t>Preventive maintenance schedules</a:t>
            </a:r>
            <a:r>
              <a:rPr lang="en-GB" sz="1700" dirty="0"/>
              <a:t> to ensure machine uptime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🔴   </a:t>
            </a:r>
            <a:r>
              <a:rPr lang="en-GB" sz="1700" i="1" dirty="0"/>
              <a:t>Red Bin analysis</a:t>
            </a:r>
            <a:r>
              <a:rPr lang="en-GB" sz="1700" dirty="0"/>
              <a:t> for non-conforming materials</a:t>
            </a:r>
          </a:p>
          <a:p>
            <a:r>
              <a:rPr lang="en-GB" sz="1700" b="1" dirty="0">
                <a:solidFill>
                  <a:srgbClr val="0070C0"/>
                </a:solidFill>
              </a:rPr>
              <a:t>Customer-Centric Approach: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📣   </a:t>
            </a:r>
            <a:r>
              <a:rPr lang="en-GB" sz="1700" i="1" dirty="0"/>
              <a:t>Customer complaint tracking</a:t>
            </a:r>
            <a:r>
              <a:rPr lang="en-GB" sz="1700" dirty="0"/>
              <a:t> and </a:t>
            </a:r>
            <a:r>
              <a:rPr lang="en-GB" sz="1700" i="1" dirty="0"/>
              <a:t>corrective action systems</a:t>
            </a:r>
            <a:r>
              <a:rPr lang="en-GB" sz="1700" dirty="0"/>
              <a:t> in place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Pct val="100000"/>
            </a:pPr>
            <a:endParaRPr lang="en-US" sz="1700" dirty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ECD55A5-40B0-90BC-1F49-4CEC8319957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86556" y="1536031"/>
            <a:ext cx="511609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700" b="1" dirty="0">
                <a:solidFill>
                  <a:srgbClr val="0070C0"/>
                </a:solidFill>
              </a:rPr>
              <a:t>Inspection &amp; Control 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First-Off, Last-Off, Stage &amp; Pre-Dispatch Inspection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Process Inspection as per Control Plan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700" dirty="0"/>
              <a:t>PFMEA (Process Failure Mode &amp; Effects Analysis)</a:t>
            </a:r>
            <a:endParaRPr kumimoji="0" lang="en-US" altLang="en-US" sz="17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Layout Inspection &amp; SPC (Statistical Process Control)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MSA (Measurement System Analysis)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</a:rPr>
              <a:t>Maintenance &amp; Calibration</a:t>
            </a:r>
            <a:endParaRPr kumimoji="0" lang="en-US" altLang="en-US" sz="17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Machine, Fixture &amp; Die Maintenance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Instruments &amp; Gauges Calibration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Monitoring Key Performance Indicators (KPIs)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</a:rPr>
              <a:t>Operational Discipline &amp; Training</a:t>
            </a:r>
            <a:endParaRPr kumimoji="0" lang="en-US" altLang="en-US" sz="17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Structured Operator Training Programs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Monitoring of Safety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Raw Material Control &amp; BOP (Bought-Out Parts) Checks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Outsourced Process Control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</a:rPr>
              <a:t>Culture of Excellence</a:t>
            </a:r>
            <a:endParaRPr kumimoji="0" lang="en-US" altLang="en-US" sz="17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Continual Process Improvement Across Departments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971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810" y="1548952"/>
            <a:ext cx="5189294" cy="498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64231395-BD17-53A1-E724-B1E4A2960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415673"/>
            <a:ext cx="9284366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“At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DURGA Auto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we believe that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quality input ensures quality output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✅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End-to-End Quality Control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 stage — from raw material to final dispatch — is monitored through structured quality protocols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All workers operate under well-defined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quality guidelines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ensure consistency and precision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🔍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In-House Inspection Capabilities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are equipped with a comprehensive range of precision instruments, including: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Surface Plate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Height Gauge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Micrometer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Dial Vernier Caliper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Digital Vernier Caliper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Puppy Dial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Dial Gauge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Hardening Tester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…and many more for accurate dimensional and surface evaluations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🧩 Our rigorous checks and skilled team ensure that each product meets the highest standards before it leaves our facility.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2011"/>
            <a:ext cx="8229600" cy="836712"/>
          </a:xfrm>
        </p:spPr>
        <p:txBody>
          <a:bodyPr>
            <a:noAutofit/>
          </a:bodyPr>
          <a:lstStyle/>
          <a:p>
            <a:pPr algn="l"/>
            <a:r>
              <a:rPr lang="en-IN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QUALITY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119" y="3516353"/>
            <a:ext cx="4608512" cy="1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2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581" y="1617172"/>
            <a:ext cx="5189294" cy="498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09" y="365792"/>
            <a:ext cx="4056451" cy="758952"/>
          </a:xfrm>
        </p:spPr>
        <p:txBody>
          <a:bodyPr>
            <a:noAutofit/>
          </a:bodyPr>
          <a:lstStyle/>
          <a:p>
            <a:pPr algn="l"/>
            <a:r>
              <a:rPr lang="en-IN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OUR CUSTOMERS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95" y="1666884"/>
            <a:ext cx="11066463" cy="488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09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026" y="1399662"/>
            <a:ext cx="5564278" cy="534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644" y="412678"/>
            <a:ext cx="10534944" cy="758952"/>
          </a:xfrm>
        </p:spPr>
        <p:txBody>
          <a:bodyPr>
            <a:noAutofit/>
          </a:bodyPr>
          <a:lstStyle/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APPROVED RAW MA</a:t>
            </a:r>
            <a:r>
              <a:rPr lang="en-IN" b="1" dirty="0">
                <a:solidFill>
                  <a:schemeClr val="bg1">
                    <a:lumMod val="95000"/>
                  </a:schemeClr>
                </a:solidFill>
              </a:rPr>
              <a:t>TERIAL SOURCE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657E8C-90E4-6B20-CC6C-8620710AF0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195280"/>
              </p:ext>
            </p:extLst>
          </p:nvPr>
        </p:nvGraphicFramePr>
        <p:xfrm>
          <a:off x="683567" y="2555779"/>
          <a:ext cx="10534944" cy="294785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599441">
                  <a:extLst>
                    <a:ext uri="{9D8B030D-6E8A-4147-A177-3AD203B41FA5}">
                      <a16:colId xmlns:a16="http://schemas.microsoft.com/office/drawing/2014/main" val="624164666"/>
                    </a:ext>
                  </a:extLst>
                </a:gridCol>
                <a:gridCol w="5935503">
                  <a:extLst>
                    <a:ext uri="{9D8B030D-6E8A-4147-A177-3AD203B41FA5}">
                      <a16:colId xmlns:a16="http://schemas.microsoft.com/office/drawing/2014/main" val="3310316108"/>
                    </a:ext>
                  </a:extLst>
                </a:gridCol>
              </a:tblGrid>
              <a:tr h="38767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Supplier Name</a:t>
                      </a:r>
                      <a:endParaRPr lang="en-US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Key Credentials</a:t>
                      </a:r>
                      <a:endParaRPr lang="en-US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5398032"/>
                  </a:ext>
                </a:extLst>
              </a:tr>
              <a:tr h="52481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Sangeeta Steel</a:t>
                      </a:r>
                      <a:r>
                        <a:rPr lang="en-US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(Tata Supplier)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Authorized source of Tata-grade steel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3780383"/>
                  </a:ext>
                </a:extLst>
              </a:tr>
              <a:tr h="48383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Hanumant Steel Traders</a:t>
                      </a:r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Reliable supplier of industrial-grade steel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4416038"/>
                  </a:ext>
                </a:extLst>
              </a:tr>
              <a:tr h="492959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Technico Strips and Tubes Pvt. Ltd.</a:t>
                      </a:r>
                      <a:endParaRPr lang="en-GB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Specialized in precision strips &amp; tubing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6769528"/>
                  </a:ext>
                </a:extLst>
              </a:tr>
              <a:tr h="447315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Bhushan Steel</a:t>
                      </a:r>
                      <a:endParaRPr lang="en-US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Premium steel products for automotive use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9441580"/>
                  </a:ext>
                </a:extLst>
              </a:tr>
              <a:tr h="59281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Great India Steel Company</a:t>
                      </a:r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Trusted partner for rolled and alloy steels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43152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B2FDFB3-9755-418B-06EB-8B222794D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08" y="1702549"/>
            <a:ext cx="109847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To ensure consistent product quality and material integrity, we source raw materials only from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certified and reputable suppliers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E919B2-D28F-E8AD-8085-1001C94FDDC8}"/>
              </a:ext>
            </a:extLst>
          </p:cNvPr>
          <p:cNvSpPr txBox="1"/>
          <p:nvPr/>
        </p:nvSpPr>
        <p:spPr>
          <a:xfrm>
            <a:off x="683567" y="5798991"/>
            <a:ext cx="106344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🔒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All suppliers are regularly evaluated to meet our material traceability, compliance, and performance benchmarks.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30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577" y="1562827"/>
            <a:ext cx="5328592" cy="5209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0241" y="1869233"/>
            <a:ext cx="115463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🔧   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Tool Room</a:t>
            </a:r>
            <a:br>
              <a:rPr lang="en-GB" dirty="0"/>
            </a:b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In-house facility for rapid tooling, die development, and fixture fabrication — ensuring design flexibility and time efficiency</a:t>
            </a:r>
          </a:p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⚙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Press Shop</a:t>
            </a:r>
            <a:br>
              <a:rPr lang="en-GB" dirty="0"/>
            </a:b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High-speed sheet metal forming with progressive, compound, and draw tooling capabilities for varied component geometries</a:t>
            </a:r>
          </a:p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🔩   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Welding Section</a:t>
            </a:r>
            <a:br>
              <a:rPr lang="en-GB" dirty="0"/>
            </a:b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Dedicated bays for MIG, ARC, Spot, and Projection welding, supported by trained technicians and rigorous weld quality protocols</a:t>
            </a:r>
          </a:p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🌀   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Turning Section &amp; CNC</a:t>
            </a:r>
            <a:br>
              <a:rPr lang="en-GB" dirty="0"/>
            </a:b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Equipped with manual, semi-auto, and CNC machines to handle complex turning, threading, and machining operations with precision</a:t>
            </a:r>
          </a:p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📏   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Standard Room</a:t>
            </a:r>
            <a:br>
              <a:rPr lang="en-GB" dirty="0"/>
            </a:b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Environmentally controlled quality lab equipped with calibrated instruments for inspection, testing, and documentation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241" y="272413"/>
            <a:ext cx="8229600" cy="1143000"/>
          </a:xfrm>
        </p:spPr>
        <p:txBody>
          <a:bodyPr>
            <a:noAutofit/>
          </a:bodyPr>
          <a:lstStyle/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KEY FUNCTIONAL SEC</a:t>
            </a:r>
            <a:r>
              <a:rPr lang="en-IN" b="1" dirty="0">
                <a:solidFill>
                  <a:schemeClr val="bg1">
                    <a:lumMod val="95000"/>
                  </a:schemeClr>
                </a:solidFill>
              </a:rPr>
              <a:t>TIONS</a:t>
            </a:r>
            <a:endParaRPr lang="en-IN" sz="4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108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86212"/>
            <a:ext cx="5369956" cy="5155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5486400" cy="566739"/>
          </a:xfrm>
        </p:spPr>
        <p:txBody>
          <a:bodyPr>
            <a:noAutofit/>
          </a:bodyPr>
          <a:lstStyle/>
          <a:p>
            <a:r>
              <a:rPr lang="en-IN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TOOL 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351" y="1520543"/>
            <a:ext cx="9277672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⚙️ </a:t>
            </a:r>
            <a:r>
              <a:rPr lang="en-GB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Tooling &amp; Growth Excellence </a:t>
            </a:r>
          </a:p>
          <a:p>
            <a:endParaRPr lang="en-GB" sz="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🔧  </a:t>
            </a:r>
            <a:r>
              <a:rPr lang="en-GB" sz="1600" dirty="0"/>
              <a:t> </a:t>
            </a:r>
            <a:r>
              <a:rPr lang="en-GB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In-House Capabilities</a:t>
            </a:r>
            <a:endParaRPr lang="en-GB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Rapid development of components and tooling within our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fully equipped Tool Room</a:t>
            </a:r>
            <a:endParaRPr lang="en-GB" sz="16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Timely delivery as a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core value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of our manufacturing operations</a:t>
            </a:r>
          </a:p>
          <a:p>
            <a: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📈   </a:t>
            </a:r>
            <a:r>
              <a:rPr lang="en-GB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Growth Driven by Trust</a:t>
            </a:r>
            <a:endParaRPr lang="en-GB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Steady horizontal expansion across products and processes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Backed by nearly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30 years of enduring customer confidence</a:t>
            </a:r>
            <a:endParaRPr lang="en-GB" sz="16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A reflection of our unwavering commitment to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quality, reliability, and innovation</a:t>
            </a:r>
            <a:endParaRPr lang="en-GB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37" y="1852089"/>
            <a:ext cx="2459589" cy="436577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FDB055-56B1-4F80-6251-539888C22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40226"/>
              </p:ext>
            </p:extLst>
          </p:nvPr>
        </p:nvGraphicFramePr>
        <p:xfrm>
          <a:off x="381351" y="3803542"/>
          <a:ext cx="6998961" cy="2527635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2246433">
                  <a:extLst>
                    <a:ext uri="{9D8B030D-6E8A-4147-A177-3AD203B41FA5}">
                      <a16:colId xmlns:a16="http://schemas.microsoft.com/office/drawing/2014/main" val="1895434188"/>
                    </a:ext>
                  </a:extLst>
                </a:gridCol>
                <a:gridCol w="897911">
                  <a:extLst>
                    <a:ext uri="{9D8B030D-6E8A-4147-A177-3AD203B41FA5}">
                      <a16:colId xmlns:a16="http://schemas.microsoft.com/office/drawing/2014/main" val="3742595925"/>
                    </a:ext>
                  </a:extLst>
                </a:gridCol>
                <a:gridCol w="3854617">
                  <a:extLst>
                    <a:ext uri="{9D8B030D-6E8A-4147-A177-3AD203B41FA5}">
                      <a16:colId xmlns:a16="http://schemas.microsoft.com/office/drawing/2014/main" val="9774364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Machine Type</a:t>
                      </a:r>
                      <a:endParaRPr lang="en-US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Quantity</a:t>
                      </a:r>
                      <a:endParaRPr lang="en-US" sz="1500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Purpose</a:t>
                      </a:r>
                      <a:endParaRPr lang="en-US" sz="1500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465729"/>
                  </a:ext>
                </a:extLst>
              </a:tr>
              <a:tr h="373988">
                <a:tc>
                  <a:txBody>
                    <a:bodyPr/>
                    <a:lstStyle/>
                    <a:p>
                      <a:r>
                        <a:rPr lang="en-US" sz="1500" dirty="0"/>
                        <a:t>Surface Grinder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02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Finishing flat surfaces with high accuracy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098844"/>
                  </a:ext>
                </a:extLst>
              </a:tr>
              <a:tr h="337655">
                <a:tc>
                  <a:txBody>
                    <a:bodyPr/>
                    <a:lstStyle/>
                    <a:p>
                      <a:r>
                        <a:rPr lang="en-US" sz="1500" dirty="0"/>
                        <a:t>Lathe Machine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02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Shaping metal components via turning process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968480"/>
                  </a:ext>
                </a:extLst>
              </a:tr>
              <a:tr h="373988">
                <a:tc>
                  <a:txBody>
                    <a:bodyPr/>
                    <a:lstStyle/>
                    <a:p>
                      <a:r>
                        <a:rPr lang="en-US" sz="1500"/>
                        <a:t>Shaper Machine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01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Cutting and shaping flat surfaces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331803"/>
                  </a:ext>
                </a:extLst>
              </a:tr>
              <a:tr h="373988">
                <a:tc>
                  <a:txBody>
                    <a:bodyPr/>
                    <a:lstStyle/>
                    <a:p>
                      <a:r>
                        <a:rPr lang="en-US" sz="1500"/>
                        <a:t>Drill Machine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02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Precision drilling and boring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368505"/>
                  </a:ext>
                </a:extLst>
              </a:tr>
              <a:tr h="373988">
                <a:tc>
                  <a:txBody>
                    <a:bodyPr/>
                    <a:lstStyle/>
                    <a:p>
                      <a:r>
                        <a:rPr lang="en-US" sz="1500" dirty="0"/>
                        <a:t>Vertical Milling (with DRO)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03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High-precision milling with digital readout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3617"/>
                  </a:ext>
                </a:extLst>
              </a:tr>
              <a:tr h="373988">
                <a:tc>
                  <a:txBody>
                    <a:bodyPr/>
                    <a:lstStyle/>
                    <a:p>
                      <a:r>
                        <a:rPr lang="en-US" sz="1500" dirty="0"/>
                        <a:t>Bench Grinder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02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Tool sharpening and surface finishing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570247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412" y="4421380"/>
            <a:ext cx="4382143" cy="18971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D8B0BE-01B6-BBEF-1C56-284B004695AF}"/>
              </a:ext>
            </a:extLst>
          </p:cNvPr>
          <p:cNvSpPr txBox="1"/>
          <p:nvPr/>
        </p:nvSpPr>
        <p:spPr>
          <a:xfrm>
            <a:off x="352439" y="6351356"/>
            <a:ext cx="114871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🛠️ </a:t>
            </a:r>
            <a:r>
              <a:rPr kumimoji="0" lang="en-US" altLang="en-US" sz="1500" b="0" i="1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Each machine is operated by trained personnel under strict quality protocols to ensure tool integrity and production consistency.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603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769" y="1492848"/>
            <a:ext cx="5400600" cy="5290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141" y="297971"/>
            <a:ext cx="4392488" cy="1008112"/>
          </a:xfrm>
        </p:spPr>
        <p:txBody>
          <a:bodyPr>
            <a:normAutofit/>
          </a:bodyPr>
          <a:lstStyle/>
          <a:p>
            <a:pPr algn="l"/>
            <a:r>
              <a:rPr lang="en-IN" sz="4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PRESS SHOP</a:t>
            </a:r>
            <a:endParaRPr lang="en-IN" sz="4800" b="1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2975">
            <a:off x="2481285" y="1840826"/>
            <a:ext cx="3173492" cy="2038124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76" y="4295790"/>
            <a:ext cx="3173492" cy="203087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AD5A7B-7CD9-7B9F-8408-712D067C2C2A}"/>
              </a:ext>
            </a:extLst>
          </p:cNvPr>
          <p:cNvSpPr/>
          <p:nvPr/>
        </p:nvSpPr>
        <p:spPr>
          <a:xfrm>
            <a:off x="7761311" y="1505330"/>
            <a:ext cx="2117952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List Of Machines</a:t>
            </a:r>
            <a:endParaRPr lang="en-GB" sz="2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FE9384C-4D61-07E9-81FE-56F336C54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791205"/>
              </p:ext>
            </p:extLst>
          </p:nvPr>
        </p:nvGraphicFramePr>
        <p:xfrm>
          <a:off x="6096000" y="1936217"/>
          <a:ext cx="5611903" cy="4774523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620401866"/>
                    </a:ext>
                  </a:extLst>
                </a:gridCol>
                <a:gridCol w="1370298">
                  <a:extLst>
                    <a:ext uri="{9D8B030D-6E8A-4147-A177-3AD203B41FA5}">
                      <a16:colId xmlns:a16="http://schemas.microsoft.com/office/drawing/2014/main" val="722112841"/>
                    </a:ext>
                  </a:extLst>
                </a:gridCol>
                <a:gridCol w="514425">
                  <a:extLst>
                    <a:ext uri="{9D8B030D-6E8A-4147-A177-3AD203B41FA5}">
                      <a16:colId xmlns:a16="http://schemas.microsoft.com/office/drawing/2014/main" val="3440688484"/>
                    </a:ext>
                  </a:extLst>
                </a:gridCol>
                <a:gridCol w="561190">
                  <a:extLst>
                    <a:ext uri="{9D8B030D-6E8A-4147-A177-3AD203B41FA5}">
                      <a16:colId xmlns:a16="http://schemas.microsoft.com/office/drawing/2014/main" val="2684694716"/>
                    </a:ext>
                  </a:extLst>
                </a:gridCol>
                <a:gridCol w="561190">
                  <a:extLst>
                    <a:ext uri="{9D8B030D-6E8A-4147-A177-3AD203B41FA5}">
                      <a16:colId xmlns:a16="http://schemas.microsoft.com/office/drawing/2014/main" val="4152841061"/>
                    </a:ext>
                  </a:extLst>
                </a:gridCol>
                <a:gridCol w="561190">
                  <a:extLst>
                    <a:ext uri="{9D8B030D-6E8A-4147-A177-3AD203B41FA5}">
                      <a16:colId xmlns:a16="http://schemas.microsoft.com/office/drawing/2014/main" val="866146258"/>
                    </a:ext>
                  </a:extLst>
                </a:gridCol>
                <a:gridCol w="561190">
                  <a:extLst>
                    <a:ext uri="{9D8B030D-6E8A-4147-A177-3AD203B41FA5}">
                      <a16:colId xmlns:a16="http://schemas.microsoft.com/office/drawing/2014/main" val="3216650065"/>
                    </a:ext>
                  </a:extLst>
                </a:gridCol>
                <a:gridCol w="561190">
                  <a:extLst>
                    <a:ext uri="{9D8B030D-6E8A-4147-A177-3AD203B41FA5}">
                      <a16:colId xmlns:a16="http://schemas.microsoft.com/office/drawing/2014/main" val="686551131"/>
                    </a:ext>
                  </a:extLst>
                </a:gridCol>
                <a:gridCol w="561190">
                  <a:extLst>
                    <a:ext uri="{9D8B030D-6E8A-4147-A177-3AD203B41FA5}">
                      <a16:colId xmlns:a16="http://schemas.microsoft.com/office/drawing/2014/main" val="645680375"/>
                    </a:ext>
                  </a:extLst>
                </a:gridCol>
              </a:tblGrid>
              <a:tr h="268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S.No</a:t>
                      </a:r>
                      <a:endParaRPr lang="en-US" sz="1400" b="1" i="0" u="none" strike="noStrike" dirty="0">
                        <a:solidFill>
                          <a:srgbClr val="44B3E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MACHINE NAME </a:t>
                      </a:r>
                      <a:endParaRPr lang="en-US" sz="1400" b="1" i="0" u="none" strike="noStrike" dirty="0">
                        <a:solidFill>
                          <a:srgbClr val="44B3E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TYPE</a:t>
                      </a:r>
                      <a:endParaRPr lang="en-US" sz="1400" b="1" i="0" u="none" strike="noStrike">
                        <a:solidFill>
                          <a:srgbClr val="44B3E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CAPACITY</a:t>
                      </a:r>
                      <a:endParaRPr lang="en-US" sz="1400" b="1" i="0" u="none" strike="noStrike">
                        <a:solidFill>
                          <a:srgbClr val="44B3E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QTY.</a:t>
                      </a:r>
                      <a:endParaRPr lang="en-US" sz="1400" b="1" i="0" u="none" strike="noStrike">
                        <a:solidFill>
                          <a:srgbClr val="44B3E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BED SIZES</a:t>
                      </a:r>
                      <a:endParaRPr lang="en-US" sz="1400" b="1" i="0" u="none" strike="noStrike">
                        <a:solidFill>
                          <a:srgbClr val="44B3E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71682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Pneumatic Press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3675350859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Hydraulic Press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762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762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1431748676"/>
                  </a:ext>
                </a:extLst>
              </a:tr>
              <a:tr h="2459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Hydraulic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400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2540925422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Hydraulic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 630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 900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600 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3252482431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Hydraulic Press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805</a:t>
                      </a: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 910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940 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3439012277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Power Press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250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800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800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460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2426983104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813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737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585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240520350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450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3023661169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712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508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1772247697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2258618081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915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508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371388397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75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585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2653208058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75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812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915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394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3861741379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381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337072427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508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762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2227900129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458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2885818276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762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482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1912036220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355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533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80600813"/>
                  </a:ext>
                </a:extLst>
              </a:tr>
              <a:tr h="23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Power Press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Ton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267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</a:rPr>
                        <a:t>355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</a:rPr>
                        <a:t>191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16" marR="6116" marT="6116" marB="0" anchor="ctr"/>
                </a:tc>
                <a:extLst>
                  <a:ext uri="{0D108BD9-81ED-4DB2-BD59-A6C34878D82A}">
                    <a16:rowId xmlns:a16="http://schemas.microsoft.com/office/drawing/2014/main" val="2396554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098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235" y="1660311"/>
            <a:ext cx="5198237" cy="519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9" y="365792"/>
            <a:ext cx="9358813" cy="758952"/>
          </a:xfrm>
        </p:spPr>
        <p:txBody>
          <a:bodyPr>
            <a:noAutofit/>
          </a:bodyPr>
          <a:lstStyle/>
          <a:p>
            <a:pPr algn="l"/>
            <a:r>
              <a:rPr lang="en-U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WELDING MACHI</a:t>
            </a:r>
            <a:r>
              <a:rPr lang="en-US" sz="4400" b="1" dirty="0">
                <a:solidFill>
                  <a:schemeClr val="bg1"/>
                </a:solidFill>
              </a:rPr>
              <a:t>NE</a:t>
            </a:r>
            <a:endParaRPr lang="en-IN" sz="4400" b="1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038" y="2828769"/>
            <a:ext cx="2595413" cy="3183086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8AD9DBD-2C2E-0E25-DA7A-A1CC91ECC0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06287"/>
              </p:ext>
            </p:extLst>
          </p:nvPr>
        </p:nvGraphicFramePr>
        <p:xfrm>
          <a:off x="450757" y="2828769"/>
          <a:ext cx="7116368" cy="3183086"/>
        </p:xfrm>
        <a:graphic>
          <a:graphicData uri="http://schemas.openxmlformats.org/drawingml/2006/table">
            <a:tbl>
              <a:tblPr firstRow="1">
                <a:tableStyleId>{3B4B98B0-60AC-42C2-AFA5-B58CD77FA1E5}</a:tableStyleId>
              </a:tblPr>
              <a:tblGrid>
                <a:gridCol w="1114418">
                  <a:extLst>
                    <a:ext uri="{9D8B030D-6E8A-4147-A177-3AD203B41FA5}">
                      <a16:colId xmlns:a16="http://schemas.microsoft.com/office/drawing/2014/main" val="187876348"/>
                    </a:ext>
                  </a:extLst>
                </a:gridCol>
                <a:gridCol w="4887500">
                  <a:extLst>
                    <a:ext uri="{9D8B030D-6E8A-4147-A177-3AD203B41FA5}">
                      <a16:colId xmlns:a16="http://schemas.microsoft.com/office/drawing/2014/main" val="3390077869"/>
                    </a:ext>
                  </a:extLst>
                </a:gridCol>
                <a:gridCol w="1114450">
                  <a:extLst>
                    <a:ext uri="{9D8B030D-6E8A-4147-A177-3AD203B41FA5}">
                      <a16:colId xmlns:a16="http://schemas.microsoft.com/office/drawing/2014/main" val="2608781659"/>
                    </a:ext>
                  </a:extLst>
                </a:gridCol>
              </a:tblGrid>
              <a:tr h="59932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S.NO.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 MACHINE NAME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QTY.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27114518"/>
                  </a:ext>
                </a:extLst>
              </a:tr>
              <a:tr h="6459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400" u="none" strike="noStrike" dirty="0">
                          <a:effectLst/>
                        </a:rPr>
                        <a:t> MIG WELDING MACHINE</a:t>
                      </a:r>
                      <a:endParaRPr 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46265513"/>
                  </a:ext>
                </a:extLst>
              </a:tr>
              <a:tr h="6459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>
                          <a:effectLst/>
                        </a:rPr>
                        <a:t>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400" u="none" strike="noStrike" dirty="0">
                          <a:effectLst/>
                        </a:rPr>
                        <a:t> PROJECTION WELDING </a:t>
                      </a:r>
                      <a:endParaRPr 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35225434"/>
                  </a:ext>
                </a:extLst>
              </a:tr>
              <a:tr h="6459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>
                          <a:effectLst/>
                        </a:rPr>
                        <a:t>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400" u="none" strike="noStrike" dirty="0">
                          <a:effectLst/>
                        </a:rPr>
                        <a:t> ARC WELDING </a:t>
                      </a:r>
                      <a:endParaRPr 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59504374"/>
                  </a:ext>
                </a:extLst>
              </a:tr>
              <a:tr h="6459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>
                          <a:effectLst/>
                        </a:rPr>
                        <a:t>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400" u="none" strike="noStrike" dirty="0">
                          <a:effectLst/>
                        </a:rPr>
                        <a:t> SPOT WELDING </a:t>
                      </a:r>
                      <a:endParaRPr 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6033275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BB805A0-2DBD-D559-A030-0D14DF73D85F}"/>
              </a:ext>
            </a:extLst>
          </p:cNvPr>
          <p:cNvSpPr txBox="1"/>
          <p:nvPr/>
        </p:nvSpPr>
        <p:spPr>
          <a:xfrm>
            <a:off x="450757" y="1713002"/>
            <a:ext cx="112125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Our dedicated welding department supports high-volume and precision fabrication, ensuring strength and consistency across all components.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161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345" y="1530641"/>
            <a:ext cx="5333310" cy="5327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8845" y="6381383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DURGA AUTO INDUSTRIES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TURNING SECTION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237" y="4021898"/>
            <a:ext cx="3291475" cy="185597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024A5D-5774-5D2F-81BF-74A55290C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17440"/>
              </p:ext>
            </p:extLst>
          </p:nvPr>
        </p:nvGraphicFramePr>
        <p:xfrm>
          <a:off x="328845" y="2895033"/>
          <a:ext cx="6621085" cy="3532235"/>
        </p:xfrm>
        <a:graphic>
          <a:graphicData uri="http://schemas.openxmlformats.org/drawingml/2006/table">
            <a:tbl>
              <a:tbl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{0660B408-B3CF-4A94-85FC-2B1E0A45F4A2}</a:tableStyleId>
              </a:tblPr>
              <a:tblGrid>
                <a:gridCol w="2240487">
                  <a:extLst>
                    <a:ext uri="{9D8B030D-6E8A-4147-A177-3AD203B41FA5}">
                      <a16:colId xmlns:a16="http://schemas.microsoft.com/office/drawing/2014/main" val="1751456536"/>
                    </a:ext>
                  </a:extLst>
                </a:gridCol>
                <a:gridCol w="541031">
                  <a:extLst>
                    <a:ext uri="{9D8B030D-6E8A-4147-A177-3AD203B41FA5}">
                      <a16:colId xmlns:a16="http://schemas.microsoft.com/office/drawing/2014/main" val="4227341390"/>
                    </a:ext>
                  </a:extLst>
                </a:gridCol>
                <a:gridCol w="3839567">
                  <a:extLst>
                    <a:ext uri="{9D8B030D-6E8A-4147-A177-3AD203B41FA5}">
                      <a16:colId xmlns:a16="http://schemas.microsoft.com/office/drawing/2014/main" val="4141567209"/>
                    </a:ext>
                  </a:extLst>
                </a:gridCol>
              </a:tblGrid>
              <a:tr h="290623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Machine Type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Qty</a:t>
                      </a:r>
                      <a:endParaRPr lang="en-US" sz="16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Functionality</a:t>
                      </a:r>
                      <a:endParaRPr lang="en-US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828792"/>
                  </a:ext>
                </a:extLst>
              </a:tr>
              <a:tr h="31338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Manual Turning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Precision hand-controlled shaping &amp; finishing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520059"/>
                  </a:ext>
                </a:extLst>
              </a:tr>
              <a:tr h="31338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Automatic Turning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03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High-volume, repeatable turning operations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164549"/>
                  </a:ext>
                </a:extLst>
              </a:tr>
              <a:tr h="31338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Grinder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03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Surface smoothing &amp; edge refinement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904630"/>
                  </a:ext>
                </a:extLst>
              </a:tr>
              <a:tr h="31338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Thread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01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Threading operations for bolts &amp; fasteners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848384"/>
                  </a:ext>
                </a:extLst>
              </a:tr>
              <a:tr h="406795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Semi-Automatic Turning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01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Hybrid flexibility with manual override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306526"/>
                  </a:ext>
                </a:extLst>
              </a:tr>
              <a:tr h="31338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Drill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08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Multi-purpose drilling across components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964097"/>
                  </a:ext>
                </a:extLst>
              </a:tr>
              <a:tr h="31338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Milling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02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Surface profiling &amp; dimensional shaping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226523"/>
                  </a:ext>
                </a:extLst>
              </a:tr>
              <a:tr h="31338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Power Hex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01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High-speed cutting with hexagonal output profiles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853646"/>
                  </a:ext>
                </a:extLst>
              </a:tr>
              <a:tr h="31338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SPM Bending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01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Custom metal bending for specialized components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414963"/>
                  </a:ext>
                </a:extLst>
              </a:tr>
              <a:tr h="31338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Shearing Machine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01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Clean cutting of metal sheets with precision</a:t>
                      </a:r>
                    </a:p>
                  </a:txBody>
                  <a:tcPr marL="61162" marR="61162" marT="30581" marB="3058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42020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F6CEDAE0-A9F5-D98F-B984-B81E45317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854" y="2027586"/>
            <a:ext cx="1172229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Our Turning Section is equipped to handle a wide range of precision operations, from manual machining to specialized bending and threading — all supported by skilled personnel and strict quality protocols.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🛠️ </a:t>
            </a: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All machines are integrated into a structured workflow optimized for timely delivery and high-quality output.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49492C-F02A-C23F-C77F-14530A2BB1C3}"/>
              </a:ext>
            </a:extLst>
          </p:cNvPr>
          <p:cNvSpPr/>
          <p:nvPr/>
        </p:nvSpPr>
        <p:spPr>
          <a:xfrm>
            <a:off x="3520744" y="1564760"/>
            <a:ext cx="459292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🔧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Machining Capabilities Overview</a:t>
            </a:r>
            <a:endParaRPr lang="en-GB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1215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994" y="1399662"/>
            <a:ext cx="5189294" cy="498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9776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RODUCT PORTF</a:t>
            </a:r>
            <a:r>
              <a:rPr lang="en-US" b="1" dirty="0">
                <a:solidFill>
                  <a:schemeClr val="bg1"/>
                </a:solidFill>
              </a:rPr>
              <a:t>OLIO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4792" y="1669740"/>
            <a:ext cx="1140241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We specialize in manufacturing a comprehensive range of components and tools designed for precision, durability, and diverse industrial applications:</a:t>
            </a:r>
          </a:p>
          <a:p>
            <a:r>
              <a:rPr lang="en-GB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🔧   </a:t>
            </a:r>
            <a:r>
              <a:rPr lang="en-GB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Component Manufacturing</a:t>
            </a:r>
            <a:endParaRPr lang="en-GB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Sheet metal components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Machining and tubular components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Welded assemblies (sheet &amp; tubular parts)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Stainless steel forged parts</a:t>
            </a:r>
          </a:p>
          <a:p>
            <a:r>
              <a:rPr lang="en-GB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📐   </a:t>
            </a:r>
            <a:r>
              <a:rPr lang="en-GB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Tooling &amp; Fixtures</a:t>
            </a:r>
            <a:endParaRPr lang="en-GB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Press tools (progressive, compound, draw tools)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Custom-designed jigs and fixtures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Precision gauges and measurement tools</a:t>
            </a:r>
          </a:p>
          <a:p>
            <a:r>
              <a:rPr lang="en-GB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🌍   </a:t>
            </a:r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200" i="1" dirty="0">
                <a:solidFill>
                  <a:schemeClr val="tx2">
                    <a:lumMod val="75000"/>
                  </a:schemeClr>
                </a:solidFill>
              </a:rPr>
              <a:t>Our extensive in-house capabilities ensure flexibility, accuracy, and quality — meeting evolving customer needs across global markets</a:t>
            </a:r>
            <a:r>
              <a:rPr lang="en-GB" i="1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176" y="2219671"/>
            <a:ext cx="2664296" cy="304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962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515" y="1464853"/>
            <a:ext cx="5189294" cy="498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FD8A44-C509-7054-DDDC-A3E89A2F0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94191">
            <a:off x="6976539" y="2037164"/>
            <a:ext cx="2201540" cy="219899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28845" y="6381383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DURGA AUTO INDUSTRIES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643" y="260648"/>
            <a:ext cx="8534400" cy="824136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Products</a:t>
            </a:r>
            <a:b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(ASSEMBLY PARTS)</a:t>
            </a:r>
            <a:endParaRPr lang="en-IN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79176" y="1825129"/>
            <a:ext cx="288313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Ladies Foot Rests</a:t>
            </a:r>
            <a:endParaRPr lang="en-US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9124ED-9DFB-98AD-BB78-B966BE15D3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2245" y="2055961"/>
            <a:ext cx="1853861" cy="23486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44635D-328A-45B3-559C-7F5E3DF3CD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10568">
            <a:off x="9747344" y="1749817"/>
            <a:ext cx="1360261" cy="2773693"/>
          </a:xfrm>
          <a:prstGeom prst="rect">
            <a:avLst/>
          </a:prstGeom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0744">
            <a:off x="403926" y="4925613"/>
            <a:ext cx="2419918" cy="142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2272">
            <a:off x="3078869" y="4984823"/>
            <a:ext cx="2324545" cy="153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0048">
            <a:off x="6331252" y="4293896"/>
            <a:ext cx="3442806" cy="218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632945" y="4627239"/>
            <a:ext cx="252665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Steering fuel tank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737" y="1830120"/>
            <a:ext cx="1932858" cy="2125593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322819" y="3884289"/>
            <a:ext cx="191674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Pneumatic Body</a:t>
            </a:r>
          </a:p>
        </p:txBody>
      </p:sp>
    </p:spTree>
    <p:extLst>
      <p:ext uri="{BB962C8B-B14F-4D97-AF65-F5344CB8AC3E}">
        <p14:creationId xmlns:p14="http://schemas.microsoft.com/office/powerpoint/2010/main" val="4203140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353" y="1462663"/>
            <a:ext cx="5189294" cy="498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441" y="332656"/>
            <a:ext cx="8534400" cy="758952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Products</a:t>
            </a:r>
            <a:b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1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(FORMING PARTS)</a:t>
            </a:r>
            <a:endParaRPr lang="en-IN" sz="19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55193">
            <a:off x="7200303" y="3199224"/>
            <a:ext cx="1400703" cy="3872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60352">
            <a:off x="9872357" y="3959450"/>
            <a:ext cx="1131503" cy="2174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7768921" y="6012051"/>
            <a:ext cx="106792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Stiffener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868698" y="5831518"/>
            <a:ext cx="17427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Stiffener penal </a:t>
            </a:r>
          </a:p>
          <a:p>
            <a:pPr algn="ctr"/>
            <a:r>
              <a:rPr lang="en-US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round cover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710" y="1699802"/>
            <a:ext cx="259806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9375089" y="3623447"/>
            <a:ext cx="288313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Engine Mount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B461D1E-F6F7-540E-EADA-683A32B01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389" y="1712355"/>
            <a:ext cx="2812686" cy="2582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1A33BB1-43C9-F149-8B53-2F229AAAE9C4}"/>
              </a:ext>
            </a:extLst>
          </p:cNvPr>
          <p:cNvSpPr/>
          <p:nvPr/>
        </p:nvSpPr>
        <p:spPr>
          <a:xfrm>
            <a:off x="6096000" y="2802486"/>
            <a:ext cx="412846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Base plate </a:t>
            </a:r>
          </a:p>
        </p:txBody>
      </p:sp>
      <p:pic>
        <p:nvPicPr>
          <p:cNvPr id="32" name="Picture 4">
            <a:extLst>
              <a:ext uri="{FF2B5EF4-FFF2-40B4-BE49-F238E27FC236}">
                <a16:creationId xmlns:a16="http://schemas.microsoft.com/office/drawing/2014/main" id="{C488F1C0-DD1D-B8C3-BE46-A01D751F9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93226">
            <a:off x="3563312" y="3896471"/>
            <a:ext cx="1742007" cy="305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935C6DAC-F54E-FA93-04A4-2F228784464B}"/>
              </a:ext>
            </a:extLst>
          </p:cNvPr>
          <p:cNvSpPr/>
          <p:nvPr/>
        </p:nvSpPr>
        <p:spPr>
          <a:xfrm>
            <a:off x="3543690" y="6233130"/>
            <a:ext cx="1685269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Mounting Brackets</a:t>
            </a:r>
            <a:endParaRPr lang="en-US" sz="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8" name="Picture 3">
            <a:extLst>
              <a:ext uri="{FF2B5EF4-FFF2-40B4-BE49-F238E27FC236}">
                <a16:creationId xmlns:a16="http://schemas.microsoft.com/office/drawing/2014/main" id="{69607546-6512-A7F8-CDF2-8399D8C3A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796" y="1647258"/>
            <a:ext cx="1587168" cy="1494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78850E8F-8D7F-E466-1258-7B25F32B1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467" y="3431870"/>
            <a:ext cx="1465349" cy="115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15D5542-41E4-1208-745F-8FD5E13E5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864" y="1913951"/>
            <a:ext cx="1598715" cy="131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30A8B423-F1CA-A258-40F7-4E112CB7F766}"/>
              </a:ext>
            </a:extLst>
          </p:cNvPr>
          <p:cNvSpPr/>
          <p:nvPr/>
        </p:nvSpPr>
        <p:spPr>
          <a:xfrm>
            <a:off x="3452961" y="3175884"/>
            <a:ext cx="412846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Jack Caps</a:t>
            </a:r>
          </a:p>
        </p:txBody>
      </p:sp>
      <p:pic>
        <p:nvPicPr>
          <p:cNvPr id="42" name="Picture 3" descr="C:\Users\pc\Downloads\2-removebg-preview.png">
            <a:extLst>
              <a:ext uri="{FF2B5EF4-FFF2-40B4-BE49-F238E27FC236}">
                <a16:creationId xmlns:a16="http://schemas.microsoft.com/office/drawing/2014/main" id="{0BFDBF33-71B8-D5E6-8BBA-32C42FF4A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9839" y="4319436"/>
            <a:ext cx="4555104" cy="256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DC0BEA0E-4E24-5F8E-6349-F308EB09040A}"/>
              </a:ext>
            </a:extLst>
          </p:cNvPr>
          <p:cNvSpPr/>
          <p:nvPr/>
        </p:nvSpPr>
        <p:spPr>
          <a:xfrm>
            <a:off x="290479" y="5749664"/>
            <a:ext cx="2120680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Brake Switch MTG Brkt</a:t>
            </a:r>
            <a:endParaRPr lang="en-US" sz="1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4" name="Picture 4">
            <a:extLst>
              <a:ext uri="{FF2B5EF4-FFF2-40B4-BE49-F238E27FC236}">
                <a16:creationId xmlns:a16="http://schemas.microsoft.com/office/drawing/2014/main" id="{EA76DFF6-9FBF-A1D8-0C75-604E28079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91982">
            <a:off x="813447" y="2196121"/>
            <a:ext cx="2639889" cy="1472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>
            <a:extLst>
              <a:ext uri="{FF2B5EF4-FFF2-40B4-BE49-F238E27FC236}">
                <a16:creationId xmlns:a16="http://schemas.microsoft.com/office/drawing/2014/main" id="{007B7115-3C61-2110-9F31-EE5002F73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50456" y="3285576"/>
            <a:ext cx="1212543" cy="1002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>
            <a:extLst>
              <a:ext uri="{FF2B5EF4-FFF2-40B4-BE49-F238E27FC236}">
                <a16:creationId xmlns:a16="http://schemas.microsoft.com/office/drawing/2014/main" id="{F358D019-D7B6-4837-5349-2A0C89D64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2413">
            <a:off x="1483743" y="3372699"/>
            <a:ext cx="2013859" cy="1005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6">
            <a:extLst>
              <a:ext uri="{FF2B5EF4-FFF2-40B4-BE49-F238E27FC236}">
                <a16:creationId xmlns:a16="http://schemas.microsoft.com/office/drawing/2014/main" id="{18E5F4E3-26A5-CB25-36D7-CE06041DD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82" y="3743443"/>
            <a:ext cx="1212544" cy="724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3">
            <a:extLst>
              <a:ext uri="{FF2B5EF4-FFF2-40B4-BE49-F238E27FC236}">
                <a16:creationId xmlns:a16="http://schemas.microsoft.com/office/drawing/2014/main" id="{81C1C444-A7CA-22A0-9EB7-DFBBAC5EB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2356">
            <a:off x="90675" y="1851205"/>
            <a:ext cx="2731298" cy="8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4277C30C-1D14-2DC6-6C4E-1A3FA25B9E8E}"/>
              </a:ext>
            </a:extLst>
          </p:cNvPr>
          <p:cNvSpPr/>
          <p:nvPr/>
        </p:nvSpPr>
        <p:spPr>
          <a:xfrm>
            <a:off x="-1409156" y="3136524"/>
            <a:ext cx="412846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</a:t>
            </a:r>
            <a:r>
              <a:rPr lang="en-US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ack</a:t>
            </a:r>
            <a:endParaRPr lang="en-US" sz="2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8453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1582671-B5ED-4F7C-2085-C60167C04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788" y="1657206"/>
            <a:ext cx="5189294" cy="498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BCCCF1-A65A-3100-0269-E9FE55832050}"/>
              </a:ext>
            </a:extLst>
          </p:cNvPr>
          <p:cNvSpPr/>
          <p:nvPr/>
        </p:nvSpPr>
        <p:spPr>
          <a:xfrm>
            <a:off x="328845" y="6381383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DURGA AUTO INDUSTRIES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177915" y="188198"/>
            <a:ext cx="8534400" cy="997715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7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Products</a:t>
            </a:r>
          </a:p>
          <a:p>
            <a:pPr algn="l"/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Forging Parts (BOP)</a:t>
            </a:r>
            <a:endParaRPr lang="en-IN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7755">
            <a:off x="311573" y="1692966"/>
            <a:ext cx="1425546" cy="203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18535">
            <a:off x="1941931" y="1901752"/>
            <a:ext cx="1127652" cy="208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60699">
            <a:off x="4473075" y="2510896"/>
            <a:ext cx="2374944" cy="115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528" y="2273287"/>
            <a:ext cx="2004454" cy="1110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105" y="1634337"/>
            <a:ext cx="2362481" cy="1436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13" y="2100320"/>
            <a:ext cx="2211788" cy="1121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622300" y="1634337"/>
            <a:ext cx="3038614" cy="3231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5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Mounting Bracket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45693" y="3183511"/>
            <a:ext cx="99578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Warshers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1633">
            <a:off x="8105643" y="4270313"/>
            <a:ext cx="2384801" cy="138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8485">
            <a:off x="10086069" y="4109446"/>
            <a:ext cx="807039" cy="231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7864508" y="6263711"/>
            <a:ext cx="22172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Seat Hinge Rod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40590">
            <a:off x="824813" y="3744901"/>
            <a:ext cx="2266314" cy="262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1202195" y="6118324"/>
            <a:ext cx="13035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Heiti Std R" pitchFamily="34" charset="-128"/>
                <a:ea typeface="Adobe Heiti Std R" pitchFamily="34" charset="-128"/>
              </a:rPr>
              <a:t>C</a:t>
            </a:r>
            <a:r>
              <a:rPr lang="en-US" sz="2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Heiti Std R" pitchFamily="34" charset="-128"/>
                <a:ea typeface="Adobe Heiti Std R" pitchFamily="34" charset="-128"/>
              </a:rPr>
              <a:t>oupling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11542">
            <a:off x="4257594" y="2906825"/>
            <a:ext cx="2029215" cy="3932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04483">
            <a:off x="4831110" y="3787257"/>
            <a:ext cx="1658872" cy="367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4470055" y="5914275"/>
            <a:ext cx="301076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SS Rod Engine Guard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710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069" y="1620493"/>
            <a:ext cx="5189294" cy="516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534118" y="6417548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DURGA AUTO INDUSTRIES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785" y="401957"/>
            <a:ext cx="8534400" cy="758952"/>
          </a:xfrm>
        </p:spPr>
        <p:txBody>
          <a:bodyPr>
            <a:normAutofit/>
          </a:bodyPr>
          <a:lstStyle/>
          <a:p>
            <a:pPr algn="l"/>
            <a:r>
              <a:rPr lang="en-IN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UPCOMING PROJECTS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4330" y="5595142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KID</a:t>
            </a:r>
          </a:p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(AGRICULTURE PARTS)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30" name="Picture 6" descr="C:\Users\pc\Downloads\stay_meter_sub_assy-removebg-pre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048" y="4729483"/>
            <a:ext cx="1917852" cy="159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018963" y="6202104"/>
            <a:ext cx="350448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Stay Meter Sub Assembly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8DB3D6-ED3F-30D0-3FF1-637BC2468E10}"/>
              </a:ext>
            </a:extLst>
          </p:cNvPr>
          <p:cNvSpPr/>
          <p:nvPr/>
        </p:nvSpPr>
        <p:spPr>
          <a:xfrm>
            <a:off x="5529835" y="6102973"/>
            <a:ext cx="174592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Gents Footrest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B3F274-F777-5648-7A94-DF5DBB56B3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54396">
            <a:off x="4382840" y="4929966"/>
            <a:ext cx="2387752" cy="11914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32A37B-9BFC-8357-21E5-CD23023CD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2057" y="4621065"/>
            <a:ext cx="1505077" cy="9046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29" y="4850717"/>
            <a:ext cx="1990007" cy="928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62" y="3178996"/>
            <a:ext cx="2294807" cy="1442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929" y="1692491"/>
            <a:ext cx="3176520" cy="2194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7488">
            <a:off x="2398105" y="2020932"/>
            <a:ext cx="3213510" cy="153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24765">
            <a:off x="5456126" y="2197146"/>
            <a:ext cx="2379803" cy="171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8DB3D6-ED3F-30D0-3FF1-637BC2468E10}"/>
              </a:ext>
            </a:extLst>
          </p:cNvPr>
          <p:cNvSpPr/>
          <p:nvPr/>
        </p:nvSpPr>
        <p:spPr>
          <a:xfrm>
            <a:off x="3426357" y="3746228"/>
            <a:ext cx="274786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OUTER HOUSING LH/RH</a:t>
            </a:r>
          </a:p>
          <a:p>
            <a:pPr algn="ctr"/>
            <a:r>
              <a:rPr lang="en-US" sz="2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EV SCOOTER PARTS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8DB3D6-ED3F-30D0-3FF1-637BC2468E10}"/>
              </a:ext>
            </a:extLst>
          </p:cNvPr>
          <p:cNvSpPr/>
          <p:nvPr/>
        </p:nvSpPr>
        <p:spPr>
          <a:xfrm>
            <a:off x="9029507" y="3932002"/>
            <a:ext cx="21129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SWING ARM</a:t>
            </a:r>
          </a:p>
          <a:p>
            <a:pPr algn="ctr"/>
            <a:r>
              <a:rPr lang="en-US" sz="2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EV SCOOTER PART</a:t>
            </a:r>
          </a:p>
        </p:txBody>
      </p:sp>
    </p:spTree>
    <p:extLst>
      <p:ext uri="{BB962C8B-B14F-4D97-AF65-F5344CB8AC3E}">
        <p14:creationId xmlns:p14="http://schemas.microsoft.com/office/powerpoint/2010/main" val="534943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353" y="1472406"/>
            <a:ext cx="5189294" cy="51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0099" y="265309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IN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Sales Growth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780846319"/>
              </p:ext>
            </p:extLst>
          </p:nvPr>
        </p:nvGraphicFramePr>
        <p:xfrm>
          <a:off x="6733597" y="1836583"/>
          <a:ext cx="4749281" cy="481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1" name="Straight Connector 10"/>
          <p:cNvCxnSpPr>
            <a:cxnSpLocks/>
          </p:cNvCxnSpPr>
          <p:nvPr/>
        </p:nvCxnSpPr>
        <p:spPr>
          <a:xfrm>
            <a:off x="6096000" y="1547462"/>
            <a:ext cx="0" cy="51125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018091552"/>
              </p:ext>
            </p:extLst>
          </p:nvPr>
        </p:nvGraphicFramePr>
        <p:xfrm>
          <a:off x="462856" y="1601468"/>
          <a:ext cx="4995548" cy="4986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55577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344" y="1399662"/>
            <a:ext cx="5574015" cy="535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28845" y="6381383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DURGA AUTO INDUSTRIES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Expansion Plans</a:t>
            </a:r>
            <a:endParaRPr lang="en-IN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51038" y="5030756"/>
            <a:ext cx="78728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AREA OF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Adobe Heiti Std R" pitchFamily="34" charset="-128"/>
                <a:ea typeface="Adobe Heiti Std R" pitchFamily="34" charset="-128"/>
              </a:rPr>
              <a:t>20000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 SQ. FEET.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POWER BACKUP-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Adobe Heiti Std R" pitchFamily="34" charset="-128"/>
                <a:ea typeface="Adobe Heiti Std R" pitchFamily="34" charset="-128"/>
              </a:rPr>
              <a:t>250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 KVA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PROPER SHED AND FLOORING </a:t>
            </a:r>
            <a:endParaRPr lang="en-IN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5944352" y="1750277"/>
            <a:ext cx="4785503" cy="2106234"/>
          </a:xfrm>
          <a:prstGeom prst="cloud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3684006" y="3310797"/>
            <a:ext cx="2231212" cy="1200329"/>
          </a:xfrm>
          <a:prstGeom prst="cloud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310419" y="4242722"/>
            <a:ext cx="1331025" cy="720012"/>
          </a:xfrm>
          <a:prstGeom prst="cloud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03569"/>
            <a:ext cx="1805748" cy="163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308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99662"/>
            <a:ext cx="5489270" cy="526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8845" y="6381383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DURGA AUTO INDUSTRIES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40" y="26064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About Us.</a:t>
            </a:r>
            <a:endParaRPr lang="en-IN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496" y="3831431"/>
            <a:ext cx="8700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Our mission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391503" y="3082751"/>
            <a:ext cx="3609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94EB7BD-411D-E823-0A1D-2CE4491C0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4278575"/>
            <a:ext cx="930160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Deliver products that consistently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meet or exceed customer expectations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Pursue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continual improvement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in products and processes to remain competitive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Embrace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globalization through localization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, serving markets with region-specific solutions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Innovate, develop, and manufacture with a focus on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customer-centricity across all geographies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💡 </a:t>
            </a: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“We strive not just to make parts—but to be a part of our customer’s success story.”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632FAB-D0C3-AD2A-3CDD-6899F361663F}"/>
              </a:ext>
            </a:extLst>
          </p:cNvPr>
          <p:cNvSpPr txBox="1"/>
          <p:nvPr/>
        </p:nvSpPr>
        <p:spPr>
          <a:xfrm>
            <a:off x="467544" y="1685707"/>
            <a:ext cx="996408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📊   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Performance Snapshot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💰   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Annual Turnover: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₹20 Crore (approx.)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👥   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Team Strength: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120+ dedicated employees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🛡️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Workplace Safety: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Strict adherence to safety protocols across all operations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⏱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Timely Delivery: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Punctual order fulfillment with optimized supply chain coordination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🎯  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Customer Satisfaction: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Committed to quality-driven service and long-term client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123757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8" y="140058"/>
            <a:ext cx="463977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Contact us :- DURGA AUTO INDUSTRIES</a:t>
            </a:r>
          </a:p>
          <a:p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Uco Bank Road, Jugiana, Ludhiana, Punjab. 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dobe Heiti Std R" pitchFamily="34" charset="-128"/>
                <a:ea typeface="Adobe Heiti Std R" pitchFamily="34" charset="-128"/>
              </a:rPr>
              <a:t>141017</a:t>
            </a:r>
          </a:p>
          <a:p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: Info@durgaautoindustries.com</a:t>
            </a:r>
          </a:p>
          <a:p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Mr. Narinder Bassi (MD) 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dobe Heiti Std R" pitchFamily="34" charset="-128"/>
                <a:ea typeface="Adobe Heiti Std R" pitchFamily="34" charset="-128"/>
              </a:rPr>
              <a:t>+91-94170-31638</a:t>
            </a:r>
          </a:p>
          <a:p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Mr. Shubham Bassi (ED)  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dobe Heiti Std R" pitchFamily="34" charset="-128"/>
                <a:ea typeface="Adobe Heiti Std R" pitchFamily="34" charset="-128"/>
              </a:rPr>
              <a:t>+91-70098-36736 </a:t>
            </a:r>
          </a:p>
        </p:txBody>
      </p:sp>
      <p:sp>
        <p:nvSpPr>
          <p:cNvPr id="8" name="Oval 7"/>
          <p:cNvSpPr/>
          <p:nvPr/>
        </p:nvSpPr>
        <p:spPr>
          <a:xfrm>
            <a:off x="4517059" y="2801567"/>
            <a:ext cx="3157881" cy="3078342"/>
          </a:xfrm>
          <a:prstGeom prst="ellipse">
            <a:avLst/>
          </a:prstGeom>
          <a:blipFill dpi="0" rotWithShape="1">
            <a:blip r:embed="rId3"/>
            <a:srcRect/>
            <a:stretch>
              <a:fillRect l="-5000" t="-8000" r="-9000" b="-6000"/>
            </a:stretch>
          </a:blipFill>
          <a:ln>
            <a:noFill/>
          </a:ln>
          <a:effectLst>
            <a:glow rad="317500">
              <a:schemeClr val="tx2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44000" rtlCol="0" anchor="ctr"/>
          <a:lstStyle/>
          <a:p>
            <a:pPr algn="ctr"/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 rot="17228360">
            <a:off x="4020361" y="3465913"/>
            <a:ext cx="46519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T</a:t>
            </a:r>
          </a:p>
        </p:txBody>
      </p:sp>
      <p:sp>
        <p:nvSpPr>
          <p:cNvPr id="13" name="Rectangle 12"/>
          <p:cNvSpPr/>
          <p:nvPr/>
        </p:nvSpPr>
        <p:spPr>
          <a:xfrm rot="18173079">
            <a:off x="4256042" y="2867294"/>
            <a:ext cx="559769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H</a:t>
            </a:r>
          </a:p>
        </p:txBody>
      </p:sp>
      <p:sp>
        <p:nvSpPr>
          <p:cNvPr id="14" name="Rectangle 13"/>
          <p:cNvSpPr/>
          <p:nvPr/>
        </p:nvSpPr>
        <p:spPr>
          <a:xfrm rot="19826179">
            <a:off x="4781901" y="2395804"/>
            <a:ext cx="495649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 rot="21015118">
            <a:off x="5442916" y="2141360"/>
            <a:ext cx="529311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N</a:t>
            </a:r>
          </a:p>
        </p:txBody>
      </p:sp>
      <p:sp>
        <p:nvSpPr>
          <p:cNvPr id="16" name="Rectangle 15"/>
          <p:cNvSpPr/>
          <p:nvPr/>
        </p:nvSpPr>
        <p:spPr>
          <a:xfrm rot="425453">
            <a:off x="6157584" y="2128116"/>
            <a:ext cx="519694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K</a:t>
            </a:r>
          </a:p>
        </p:txBody>
      </p:sp>
      <p:sp>
        <p:nvSpPr>
          <p:cNvPr id="17" name="Rectangle 16"/>
          <p:cNvSpPr/>
          <p:nvPr/>
        </p:nvSpPr>
        <p:spPr>
          <a:xfrm rot="2429706">
            <a:off x="6899259" y="2423213"/>
            <a:ext cx="484428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Y</a:t>
            </a:r>
          </a:p>
        </p:txBody>
      </p:sp>
      <p:sp>
        <p:nvSpPr>
          <p:cNvPr id="18" name="Rectangle 17"/>
          <p:cNvSpPr/>
          <p:nvPr/>
        </p:nvSpPr>
        <p:spPr>
          <a:xfrm rot="3314399">
            <a:off x="7289216" y="2776642"/>
            <a:ext cx="521298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O</a:t>
            </a:r>
          </a:p>
        </p:txBody>
      </p:sp>
      <p:sp>
        <p:nvSpPr>
          <p:cNvPr id="19" name="Rectangle 18"/>
          <p:cNvSpPr/>
          <p:nvPr/>
        </p:nvSpPr>
        <p:spPr>
          <a:xfrm rot="3614416">
            <a:off x="7636881" y="3400855"/>
            <a:ext cx="526106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U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22" y="676174"/>
            <a:ext cx="348062" cy="25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65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162311-engineering-template-16x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162311-engineering-template-16x9</Template>
  <TotalTime>659</TotalTime>
  <Words>2011</Words>
  <Application>Microsoft Office PowerPoint</Application>
  <PresentationFormat>Widescreen</PresentationFormat>
  <Paragraphs>523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Adobe Arabic</vt:lpstr>
      <vt:lpstr>Adobe Fan Heiti Std B</vt:lpstr>
      <vt:lpstr>Adobe Heiti Std R</vt:lpstr>
      <vt:lpstr>Algerian</vt:lpstr>
      <vt:lpstr>Arial</vt:lpstr>
      <vt:lpstr>Arial Rounded MT Bold</vt:lpstr>
      <vt:lpstr>Calibri</vt:lpstr>
      <vt:lpstr>Wingdings</vt:lpstr>
      <vt:lpstr>ZapfDingbatsITC</vt:lpstr>
      <vt:lpstr>162311-engineering-template-16x9</vt:lpstr>
      <vt:lpstr>DURGA  AUTO INDUSTRIES </vt:lpstr>
      <vt:lpstr>INTRODUCTION</vt:lpstr>
      <vt:lpstr>COMPANY POLICIES</vt:lpstr>
      <vt:lpstr>INFRASTRUCTURE</vt:lpstr>
      <vt:lpstr>ORGANIZATION CHART</vt:lpstr>
      <vt:lpstr>OUR SYSTEM</vt:lpstr>
      <vt:lpstr>QUALITY</vt:lpstr>
      <vt:lpstr>OUR CUSTOMERS</vt:lpstr>
      <vt:lpstr>APPROVED RAW MATERIAL SOURCE</vt:lpstr>
      <vt:lpstr>KEY FUNCTIONAL SECTIONS</vt:lpstr>
      <vt:lpstr>TOOL ROOM</vt:lpstr>
      <vt:lpstr>PRESS SHOP</vt:lpstr>
      <vt:lpstr>WELDING MACHINE</vt:lpstr>
      <vt:lpstr>TURNING SECTION</vt:lpstr>
      <vt:lpstr>PRODUCT PORTFOLIO</vt:lpstr>
      <vt:lpstr>Products (ASSEMBLY PARTS)</vt:lpstr>
      <vt:lpstr>Products  (FORMING PARTS)</vt:lpstr>
      <vt:lpstr>PowerPoint Presentation</vt:lpstr>
      <vt:lpstr>UPCOMING PROJECTS </vt:lpstr>
      <vt:lpstr>Sales Growth</vt:lpstr>
      <vt:lpstr>Expansion Plans</vt:lpstr>
      <vt:lpstr>About Us.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DURGA  AUTO INDUSTRIES</dc:title>
  <dc:creator>Sarabjeet Singh</dc:creator>
  <cp:lastModifiedBy>Yogesh</cp:lastModifiedBy>
  <cp:revision>45</cp:revision>
  <cp:lastPrinted>2025-12-17T06:47:53Z</cp:lastPrinted>
  <dcterms:created xsi:type="dcterms:W3CDTF">2025-07-07T13:11:50Z</dcterms:created>
  <dcterms:modified xsi:type="dcterms:W3CDTF">2026-03-19T18:33:34Z</dcterms:modified>
</cp:coreProperties>
</file>